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8" r:id="rId1"/>
    <p:sldMasterId id="2147483738" r:id="rId2"/>
  </p:sldMasterIdLst>
  <p:sldIdLst>
    <p:sldId id="256" r:id="rId3"/>
    <p:sldId id="303" r:id="rId4"/>
    <p:sldId id="257" r:id="rId5"/>
    <p:sldId id="278" r:id="rId6"/>
    <p:sldId id="292" r:id="rId7"/>
    <p:sldId id="294" r:id="rId8"/>
    <p:sldId id="312" r:id="rId9"/>
    <p:sldId id="313" r:id="rId10"/>
    <p:sldId id="314" r:id="rId11"/>
    <p:sldId id="320" r:id="rId12"/>
    <p:sldId id="315" r:id="rId13"/>
    <p:sldId id="318" r:id="rId14"/>
    <p:sldId id="321" r:id="rId15"/>
    <p:sldId id="282" r:id="rId16"/>
    <p:sldId id="263" r:id="rId17"/>
    <p:sldId id="267" r:id="rId18"/>
    <p:sldId id="268" r:id="rId19"/>
    <p:sldId id="322" r:id="rId20"/>
    <p:sldId id="269" r:id="rId21"/>
    <p:sldId id="270" r:id="rId22"/>
    <p:sldId id="289" r:id="rId23"/>
    <p:sldId id="272" r:id="rId24"/>
    <p:sldId id="296" r:id="rId25"/>
    <p:sldId id="273" r:id="rId26"/>
    <p:sldId id="302" r:id="rId27"/>
    <p:sldId id="300" r:id="rId28"/>
    <p:sldId id="274" r:id="rId29"/>
    <p:sldId id="275" r:id="rId30"/>
    <p:sldId id="323" r:id="rId31"/>
    <p:sldId id="290" r:id="rId32"/>
    <p:sldId id="276" r:id="rId33"/>
    <p:sldId id="301" r:id="rId34"/>
    <p:sldId id="277" r:id="rId35"/>
    <p:sldId id="297" r:id="rId36"/>
    <p:sldId id="298" r:id="rId37"/>
    <p:sldId id="284"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067" autoAdjust="0"/>
    <p:restoredTop sz="94660"/>
  </p:normalViewPr>
  <p:slideViewPr>
    <p:cSldViewPr snapToGrid="0">
      <p:cViewPr varScale="1">
        <p:scale>
          <a:sx n="67" d="100"/>
          <a:sy n="67" d="100"/>
        </p:scale>
        <p:origin x="192" y="12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diagrams/_rels/data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4" Type="http://schemas.openxmlformats.org/officeDocument/2006/relationships/image" Target="../media/image11.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4" Type="http://schemas.openxmlformats.org/officeDocument/2006/relationships/image" Target="../media/image11.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E42EA6-E663-4D93-BE67-FECD9592B51F}" type="doc">
      <dgm:prSet loTypeId="urn:microsoft.com/office/officeart/2005/8/layout/hProcess9" loCatId="process" qsTypeId="urn:microsoft.com/office/officeart/2005/8/quickstyle/simple1" qsCatId="simple" csTypeId="urn:microsoft.com/office/officeart/2005/8/colors/colorful2" csCatId="colorful" phldr="1"/>
      <dgm:spPr/>
    </dgm:pt>
    <dgm:pt modelId="{59A78999-5B84-4DEF-A990-09ACF0A04C76}">
      <dgm:prSet phldr="0"/>
      <dgm:spPr/>
      <dgm:t>
        <a:bodyPr/>
        <a:lstStyle/>
        <a:p>
          <a:pPr algn="l" rtl="0"/>
          <a:r>
            <a:rPr lang="en-US" dirty="0"/>
            <a:t>Assess the Situation</a:t>
          </a:r>
        </a:p>
      </dgm:t>
    </dgm:pt>
    <dgm:pt modelId="{94031C67-9DD1-4CAA-AE4E-67373F4B3217}" type="parTrans" cxnId="{3C7C5CD6-4CB3-40FC-B189-C9590F0A514A}">
      <dgm:prSet/>
      <dgm:spPr/>
    </dgm:pt>
    <dgm:pt modelId="{2F4802FF-E40D-4F19-8C59-6F9DF25753D3}" type="sibTrans" cxnId="{3C7C5CD6-4CB3-40FC-B189-C9590F0A514A}">
      <dgm:prSet/>
      <dgm:spPr/>
    </dgm:pt>
    <dgm:pt modelId="{4CC7AEF2-FA6A-4B09-9928-EE3F56C985D1}">
      <dgm:prSet phldr="0"/>
      <dgm:spPr/>
      <dgm:t>
        <a:bodyPr/>
        <a:lstStyle/>
        <a:p>
          <a:pPr algn="l"/>
          <a:r>
            <a:rPr lang="en-US" dirty="0"/>
            <a:t>Evaluate Appropriate Interim Measures</a:t>
          </a:r>
        </a:p>
      </dgm:t>
    </dgm:pt>
    <dgm:pt modelId="{657A23C6-5EB2-495D-B383-FFFA3E43ADF9}" type="parTrans" cxnId="{25EC3C2D-9C6C-4778-AF9D-2F29C10AF64B}">
      <dgm:prSet/>
      <dgm:spPr/>
    </dgm:pt>
    <dgm:pt modelId="{D9CA66B4-1BA4-4D3A-B12A-2002E8256034}" type="sibTrans" cxnId="{25EC3C2D-9C6C-4778-AF9D-2F29C10AF64B}">
      <dgm:prSet/>
      <dgm:spPr/>
    </dgm:pt>
    <dgm:pt modelId="{E4696D21-E47D-425C-A99B-C9462FD2EF69}">
      <dgm:prSet phldr="0"/>
      <dgm:spPr/>
      <dgm:t>
        <a:bodyPr/>
        <a:lstStyle/>
        <a:p>
          <a:pPr algn="l"/>
          <a:r>
            <a:rPr lang="en-US" dirty="0"/>
            <a:t>Establish Timelines and Initiate an Investigation</a:t>
          </a:r>
        </a:p>
      </dgm:t>
    </dgm:pt>
    <dgm:pt modelId="{DF207FB1-5554-4CED-AAB0-42F33728A424}" type="parTrans" cxnId="{DF07DA55-0289-454B-AECF-5A0AE52FC4BF}">
      <dgm:prSet/>
      <dgm:spPr/>
    </dgm:pt>
    <dgm:pt modelId="{5513CAEA-06CF-4131-9B55-992AB524470B}" type="sibTrans" cxnId="{DF07DA55-0289-454B-AECF-5A0AE52FC4BF}">
      <dgm:prSet/>
      <dgm:spPr/>
    </dgm:pt>
    <dgm:pt modelId="{A7CB9F84-2AD3-4C8A-98F8-E071ECB03249}">
      <dgm:prSet phldr="0"/>
      <dgm:spPr/>
      <dgm:t>
        <a:bodyPr/>
        <a:lstStyle/>
        <a:p>
          <a:pPr algn="l"/>
          <a:r>
            <a:rPr lang="en-US" dirty="0"/>
            <a:t>Interview the Complainant, Witnesses, and the Respondent</a:t>
          </a:r>
        </a:p>
      </dgm:t>
    </dgm:pt>
    <dgm:pt modelId="{859A8438-6EDA-4628-80D5-508AF6D045CB}" type="parTrans" cxnId="{657E3E28-27F3-400F-8F92-46A07DD06957}">
      <dgm:prSet/>
      <dgm:spPr/>
    </dgm:pt>
    <dgm:pt modelId="{B01AADAF-7925-4F19-99A2-0E17DBD24836}" type="sibTrans" cxnId="{657E3E28-27F3-400F-8F92-46A07DD06957}">
      <dgm:prSet/>
      <dgm:spPr/>
    </dgm:pt>
    <dgm:pt modelId="{B7AF473D-5451-477A-A661-2DF545143B33}">
      <dgm:prSet phldr="0"/>
      <dgm:spPr/>
      <dgm:t>
        <a:bodyPr/>
        <a:lstStyle/>
        <a:p>
          <a:pPr algn="l"/>
          <a:r>
            <a:rPr lang="en-US" dirty="0"/>
            <a:t>Prepare a Investigation Findings/Report</a:t>
          </a:r>
        </a:p>
      </dgm:t>
    </dgm:pt>
    <dgm:pt modelId="{FA9BF020-1371-4516-9E55-2FDEB43DD657}" type="parTrans" cxnId="{541480B9-D7FC-4D57-AE8D-B67A2410573C}">
      <dgm:prSet/>
      <dgm:spPr/>
    </dgm:pt>
    <dgm:pt modelId="{F7772A48-1941-48A7-98F6-05F762A8B24B}" type="sibTrans" cxnId="{541480B9-D7FC-4D57-AE8D-B67A2410573C}">
      <dgm:prSet/>
      <dgm:spPr/>
    </dgm:pt>
    <dgm:pt modelId="{8314F2A8-C307-4BF1-9166-7D360425349B}">
      <dgm:prSet phldr="0"/>
      <dgm:spPr/>
      <dgm:t>
        <a:bodyPr/>
        <a:lstStyle/>
        <a:p>
          <a:pPr algn="l"/>
          <a:r>
            <a:rPr lang="en-US" dirty="0"/>
            <a:t>Decision-Maker Issues Decision and Appeals Notice</a:t>
          </a:r>
        </a:p>
      </dgm:t>
    </dgm:pt>
    <dgm:pt modelId="{A02E5B1C-DBE3-4BAB-A905-A74C353CF9B8}" type="parTrans" cxnId="{338820B5-DE4E-4424-8C75-1FB2D8EBBFF2}">
      <dgm:prSet/>
      <dgm:spPr/>
    </dgm:pt>
    <dgm:pt modelId="{EE06ED5D-A92D-472C-8F26-D52F19125642}" type="sibTrans" cxnId="{338820B5-DE4E-4424-8C75-1FB2D8EBBFF2}">
      <dgm:prSet/>
      <dgm:spPr/>
    </dgm:pt>
    <dgm:pt modelId="{C31523F7-C2AE-46F4-A524-EE889CB22B2B}">
      <dgm:prSet phldr="0"/>
      <dgm:spPr/>
      <dgm:t>
        <a:bodyPr/>
        <a:lstStyle/>
        <a:p>
          <a:pPr algn="l"/>
          <a:r>
            <a:rPr lang="en-US" dirty="0"/>
            <a:t>Keep Records</a:t>
          </a:r>
        </a:p>
      </dgm:t>
    </dgm:pt>
    <dgm:pt modelId="{CC667F4C-B28A-4224-ABA6-35D78EC86488}" type="parTrans" cxnId="{EAB824B5-0EF5-4607-9920-11A8A3C8BF70}">
      <dgm:prSet/>
      <dgm:spPr/>
    </dgm:pt>
    <dgm:pt modelId="{61278E5B-F8E6-4C22-BB16-8FF96AA4BDD6}" type="sibTrans" cxnId="{EAB824B5-0EF5-4607-9920-11A8A3C8BF70}">
      <dgm:prSet/>
      <dgm:spPr/>
    </dgm:pt>
    <dgm:pt modelId="{7F59AAC0-C709-4B85-A3E1-E0ECFF7F7E53}" type="pres">
      <dgm:prSet presAssocID="{6FE42EA6-E663-4D93-BE67-FECD9592B51F}" presName="CompostProcess" presStyleCnt="0">
        <dgm:presLayoutVars>
          <dgm:dir/>
          <dgm:resizeHandles val="exact"/>
        </dgm:presLayoutVars>
      </dgm:prSet>
      <dgm:spPr/>
    </dgm:pt>
    <dgm:pt modelId="{CC539320-5A6B-42DA-B631-0B1E6DFA0169}" type="pres">
      <dgm:prSet presAssocID="{6FE42EA6-E663-4D93-BE67-FECD9592B51F}" presName="arrow" presStyleLbl="bgShp" presStyleIdx="0" presStyleCnt="1"/>
      <dgm:spPr/>
    </dgm:pt>
    <dgm:pt modelId="{C25249E6-9416-4830-9A5B-3C458CF01045}" type="pres">
      <dgm:prSet presAssocID="{6FE42EA6-E663-4D93-BE67-FECD9592B51F}" presName="linearProcess" presStyleCnt="0"/>
      <dgm:spPr/>
    </dgm:pt>
    <dgm:pt modelId="{9D5A552F-5A76-4A9B-B5DC-A9A3FFCC8E4F}" type="pres">
      <dgm:prSet presAssocID="{59A78999-5B84-4DEF-A990-09ACF0A04C76}" presName="textNode" presStyleLbl="node1" presStyleIdx="0" presStyleCnt="7">
        <dgm:presLayoutVars>
          <dgm:bulletEnabled val="1"/>
        </dgm:presLayoutVars>
      </dgm:prSet>
      <dgm:spPr/>
    </dgm:pt>
    <dgm:pt modelId="{F6F4F209-FE6E-4B1E-B5A4-9FF6C134D84E}" type="pres">
      <dgm:prSet presAssocID="{2F4802FF-E40D-4F19-8C59-6F9DF25753D3}" presName="sibTrans" presStyleCnt="0"/>
      <dgm:spPr/>
    </dgm:pt>
    <dgm:pt modelId="{05E2CFA3-59EE-439C-9BBE-A0630F338C06}" type="pres">
      <dgm:prSet presAssocID="{4CC7AEF2-FA6A-4B09-9928-EE3F56C985D1}" presName="textNode" presStyleLbl="node1" presStyleIdx="1" presStyleCnt="7">
        <dgm:presLayoutVars>
          <dgm:bulletEnabled val="1"/>
        </dgm:presLayoutVars>
      </dgm:prSet>
      <dgm:spPr/>
    </dgm:pt>
    <dgm:pt modelId="{ED574BE5-1321-493F-973B-A5133E4FD5F7}" type="pres">
      <dgm:prSet presAssocID="{D9CA66B4-1BA4-4D3A-B12A-2002E8256034}" presName="sibTrans" presStyleCnt="0"/>
      <dgm:spPr/>
    </dgm:pt>
    <dgm:pt modelId="{C193D6D0-7B2C-403B-9EA8-3FDBD41F6B67}" type="pres">
      <dgm:prSet presAssocID="{E4696D21-E47D-425C-A99B-C9462FD2EF69}" presName="textNode" presStyleLbl="node1" presStyleIdx="2" presStyleCnt="7">
        <dgm:presLayoutVars>
          <dgm:bulletEnabled val="1"/>
        </dgm:presLayoutVars>
      </dgm:prSet>
      <dgm:spPr/>
    </dgm:pt>
    <dgm:pt modelId="{0C7D09FD-CC1D-4661-995C-2BB625CA88FB}" type="pres">
      <dgm:prSet presAssocID="{5513CAEA-06CF-4131-9B55-992AB524470B}" presName="sibTrans" presStyleCnt="0"/>
      <dgm:spPr/>
    </dgm:pt>
    <dgm:pt modelId="{E734377D-E689-43F3-8466-3703DFBD9C08}" type="pres">
      <dgm:prSet presAssocID="{A7CB9F84-2AD3-4C8A-98F8-E071ECB03249}" presName="textNode" presStyleLbl="node1" presStyleIdx="3" presStyleCnt="7">
        <dgm:presLayoutVars>
          <dgm:bulletEnabled val="1"/>
        </dgm:presLayoutVars>
      </dgm:prSet>
      <dgm:spPr/>
    </dgm:pt>
    <dgm:pt modelId="{B5E3C0E4-427B-4FA3-A89E-A94EE19EA15B}" type="pres">
      <dgm:prSet presAssocID="{B01AADAF-7925-4F19-99A2-0E17DBD24836}" presName="sibTrans" presStyleCnt="0"/>
      <dgm:spPr/>
    </dgm:pt>
    <dgm:pt modelId="{9DD319D1-1244-416F-B02B-A82BC79F4978}" type="pres">
      <dgm:prSet presAssocID="{B7AF473D-5451-477A-A661-2DF545143B33}" presName="textNode" presStyleLbl="node1" presStyleIdx="4" presStyleCnt="7">
        <dgm:presLayoutVars>
          <dgm:bulletEnabled val="1"/>
        </dgm:presLayoutVars>
      </dgm:prSet>
      <dgm:spPr/>
    </dgm:pt>
    <dgm:pt modelId="{D02D1692-0E8B-4DF8-A455-582CCF15DF64}" type="pres">
      <dgm:prSet presAssocID="{F7772A48-1941-48A7-98F6-05F762A8B24B}" presName="sibTrans" presStyleCnt="0"/>
      <dgm:spPr/>
    </dgm:pt>
    <dgm:pt modelId="{9DAE5AE1-1623-41C2-B229-0F574618797B}" type="pres">
      <dgm:prSet presAssocID="{8314F2A8-C307-4BF1-9166-7D360425349B}" presName="textNode" presStyleLbl="node1" presStyleIdx="5" presStyleCnt="7">
        <dgm:presLayoutVars>
          <dgm:bulletEnabled val="1"/>
        </dgm:presLayoutVars>
      </dgm:prSet>
      <dgm:spPr/>
    </dgm:pt>
    <dgm:pt modelId="{409384A1-CDEC-4F28-85DA-C234E376B75B}" type="pres">
      <dgm:prSet presAssocID="{EE06ED5D-A92D-472C-8F26-D52F19125642}" presName="sibTrans" presStyleCnt="0"/>
      <dgm:spPr/>
    </dgm:pt>
    <dgm:pt modelId="{5638D00A-6488-4582-B3AA-E47772CBA2A5}" type="pres">
      <dgm:prSet presAssocID="{C31523F7-C2AE-46F4-A524-EE889CB22B2B}" presName="textNode" presStyleLbl="node1" presStyleIdx="6" presStyleCnt="7">
        <dgm:presLayoutVars>
          <dgm:bulletEnabled val="1"/>
        </dgm:presLayoutVars>
      </dgm:prSet>
      <dgm:spPr/>
    </dgm:pt>
  </dgm:ptLst>
  <dgm:cxnLst>
    <dgm:cxn modelId="{D2E68817-00B4-4629-A243-F5A6B411C6E9}" type="presOf" srcId="{4CC7AEF2-FA6A-4B09-9928-EE3F56C985D1}" destId="{05E2CFA3-59EE-439C-9BBE-A0630F338C06}" srcOrd="0" destOrd="0" presId="urn:microsoft.com/office/officeart/2005/8/layout/hProcess9"/>
    <dgm:cxn modelId="{25780E20-00EC-450B-BCCA-92BB49A6DDAF}" type="presOf" srcId="{B7AF473D-5451-477A-A661-2DF545143B33}" destId="{9DD319D1-1244-416F-B02B-A82BC79F4978}" srcOrd="0" destOrd="0" presId="urn:microsoft.com/office/officeart/2005/8/layout/hProcess9"/>
    <dgm:cxn modelId="{657E3E28-27F3-400F-8F92-46A07DD06957}" srcId="{6FE42EA6-E663-4D93-BE67-FECD9592B51F}" destId="{A7CB9F84-2AD3-4C8A-98F8-E071ECB03249}" srcOrd="3" destOrd="0" parTransId="{859A8438-6EDA-4628-80D5-508AF6D045CB}" sibTransId="{B01AADAF-7925-4F19-99A2-0E17DBD24836}"/>
    <dgm:cxn modelId="{25EC3C2D-9C6C-4778-AF9D-2F29C10AF64B}" srcId="{6FE42EA6-E663-4D93-BE67-FECD9592B51F}" destId="{4CC7AEF2-FA6A-4B09-9928-EE3F56C985D1}" srcOrd="1" destOrd="0" parTransId="{657A23C6-5EB2-495D-B383-FFFA3E43ADF9}" sibTransId="{D9CA66B4-1BA4-4D3A-B12A-2002E8256034}"/>
    <dgm:cxn modelId="{66588235-4664-47A7-B769-FE0E9F060481}" type="presOf" srcId="{E4696D21-E47D-425C-A99B-C9462FD2EF69}" destId="{C193D6D0-7B2C-403B-9EA8-3FDBD41F6B67}" srcOrd="0" destOrd="0" presId="urn:microsoft.com/office/officeart/2005/8/layout/hProcess9"/>
    <dgm:cxn modelId="{DF07DA55-0289-454B-AECF-5A0AE52FC4BF}" srcId="{6FE42EA6-E663-4D93-BE67-FECD9592B51F}" destId="{E4696D21-E47D-425C-A99B-C9462FD2EF69}" srcOrd="2" destOrd="0" parTransId="{DF207FB1-5554-4CED-AAB0-42F33728A424}" sibTransId="{5513CAEA-06CF-4131-9B55-992AB524470B}"/>
    <dgm:cxn modelId="{FB714F65-403A-45E2-A788-5CC772217C5F}" type="presOf" srcId="{A7CB9F84-2AD3-4C8A-98F8-E071ECB03249}" destId="{E734377D-E689-43F3-8466-3703DFBD9C08}" srcOrd="0" destOrd="0" presId="urn:microsoft.com/office/officeart/2005/8/layout/hProcess9"/>
    <dgm:cxn modelId="{338820B5-DE4E-4424-8C75-1FB2D8EBBFF2}" srcId="{6FE42EA6-E663-4D93-BE67-FECD9592B51F}" destId="{8314F2A8-C307-4BF1-9166-7D360425349B}" srcOrd="5" destOrd="0" parTransId="{A02E5B1C-DBE3-4BAB-A905-A74C353CF9B8}" sibTransId="{EE06ED5D-A92D-472C-8F26-D52F19125642}"/>
    <dgm:cxn modelId="{EAB824B5-0EF5-4607-9920-11A8A3C8BF70}" srcId="{6FE42EA6-E663-4D93-BE67-FECD9592B51F}" destId="{C31523F7-C2AE-46F4-A524-EE889CB22B2B}" srcOrd="6" destOrd="0" parTransId="{CC667F4C-B28A-4224-ABA6-35D78EC86488}" sibTransId="{61278E5B-F8E6-4C22-BB16-8FF96AA4BDD6}"/>
    <dgm:cxn modelId="{541480B9-D7FC-4D57-AE8D-B67A2410573C}" srcId="{6FE42EA6-E663-4D93-BE67-FECD9592B51F}" destId="{B7AF473D-5451-477A-A661-2DF545143B33}" srcOrd="4" destOrd="0" parTransId="{FA9BF020-1371-4516-9E55-2FDEB43DD657}" sibTransId="{F7772A48-1941-48A7-98F6-05F762A8B24B}"/>
    <dgm:cxn modelId="{25E66BBE-1BC8-4BD4-8889-E379356E608B}" type="presOf" srcId="{6FE42EA6-E663-4D93-BE67-FECD9592B51F}" destId="{7F59AAC0-C709-4B85-A3E1-E0ECFF7F7E53}" srcOrd="0" destOrd="0" presId="urn:microsoft.com/office/officeart/2005/8/layout/hProcess9"/>
    <dgm:cxn modelId="{3C7C5CD6-4CB3-40FC-B189-C9590F0A514A}" srcId="{6FE42EA6-E663-4D93-BE67-FECD9592B51F}" destId="{59A78999-5B84-4DEF-A990-09ACF0A04C76}" srcOrd="0" destOrd="0" parTransId="{94031C67-9DD1-4CAA-AE4E-67373F4B3217}" sibTransId="{2F4802FF-E40D-4F19-8C59-6F9DF25753D3}"/>
    <dgm:cxn modelId="{F28C5DDA-F70B-4A03-BE8B-4E2910DD993A}" type="presOf" srcId="{8314F2A8-C307-4BF1-9166-7D360425349B}" destId="{9DAE5AE1-1623-41C2-B229-0F574618797B}" srcOrd="0" destOrd="0" presId="urn:microsoft.com/office/officeart/2005/8/layout/hProcess9"/>
    <dgm:cxn modelId="{7DDD19F3-2A89-47C1-B525-6D341C9A0861}" type="presOf" srcId="{C31523F7-C2AE-46F4-A524-EE889CB22B2B}" destId="{5638D00A-6488-4582-B3AA-E47772CBA2A5}" srcOrd="0" destOrd="0" presId="urn:microsoft.com/office/officeart/2005/8/layout/hProcess9"/>
    <dgm:cxn modelId="{41B4BCFA-7176-41CC-B18D-BB895A0FF1C2}" type="presOf" srcId="{59A78999-5B84-4DEF-A990-09ACF0A04C76}" destId="{9D5A552F-5A76-4A9B-B5DC-A9A3FFCC8E4F}" srcOrd="0" destOrd="0" presId="urn:microsoft.com/office/officeart/2005/8/layout/hProcess9"/>
    <dgm:cxn modelId="{E5A855B5-2018-4429-8A5B-3C6ACCA176EF}" type="presParOf" srcId="{7F59AAC0-C709-4B85-A3E1-E0ECFF7F7E53}" destId="{CC539320-5A6B-42DA-B631-0B1E6DFA0169}" srcOrd="0" destOrd="0" presId="urn:microsoft.com/office/officeart/2005/8/layout/hProcess9"/>
    <dgm:cxn modelId="{FCD447AE-DFAC-4C97-AA93-C78589021F99}" type="presParOf" srcId="{7F59AAC0-C709-4B85-A3E1-E0ECFF7F7E53}" destId="{C25249E6-9416-4830-9A5B-3C458CF01045}" srcOrd="1" destOrd="0" presId="urn:microsoft.com/office/officeart/2005/8/layout/hProcess9"/>
    <dgm:cxn modelId="{3CCE329A-47B8-4FED-B199-15C9975A878B}" type="presParOf" srcId="{C25249E6-9416-4830-9A5B-3C458CF01045}" destId="{9D5A552F-5A76-4A9B-B5DC-A9A3FFCC8E4F}" srcOrd="0" destOrd="0" presId="urn:microsoft.com/office/officeart/2005/8/layout/hProcess9"/>
    <dgm:cxn modelId="{4308EE68-8AD4-4AEB-81A4-33F76DEEF0BC}" type="presParOf" srcId="{C25249E6-9416-4830-9A5B-3C458CF01045}" destId="{F6F4F209-FE6E-4B1E-B5A4-9FF6C134D84E}" srcOrd="1" destOrd="0" presId="urn:microsoft.com/office/officeart/2005/8/layout/hProcess9"/>
    <dgm:cxn modelId="{E2350372-505A-4B73-A648-2042C834CD61}" type="presParOf" srcId="{C25249E6-9416-4830-9A5B-3C458CF01045}" destId="{05E2CFA3-59EE-439C-9BBE-A0630F338C06}" srcOrd="2" destOrd="0" presId="urn:microsoft.com/office/officeart/2005/8/layout/hProcess9"/>
    <dgm:cxn modelId="{C6B9519D-42D2-4892-B587-435DDF277EA9}" type="presParOf" srcId="{C25249E6-9416-4830-9A5B-3C458CF01045}" destId="{ED574BE5-1321-493F-973B-A5133E4FD5F7}" srcOrd="3" destOrd="0" presId="urn:microsoft.com/office/officeart/2005/8/layout/hProcess9"/>
    <dgm:cxn modelId="{7405304F-41D0-4103-9C12-CE45B72A75A0}" type="presParOf" srcId="{C25249E6-9416-4830-9A5B-3C458CF01045}" destId="{C193D6D0-7B2C-403B-9EA8-3FDBD41F6B67}" srcOrd="4" destOrd="0" presId="urn:microsoft.com/office/officeart/2005/8/layout/hProcess9"/>
    <dgm:cxn modelId="{8A945249-AC8C-44AF-A890-086F06E7A6EA}" type="presParOf" srcId="{C25249E6-9416-4830-9A5B-3C458CF01045}" destId="{0C7D09FD-CC1D-4661-995C-2BB625CA88FB}" srcOrd="5" destOrd="0" presId="urn:microsoft.com/office/officeart/2005/8/layout/hProcess9"/>
    <dgm:cxn modelId="{DB7D010A-21F8-4276-BCD1-E7FBB31E775F}" type="presParOf" srcId="{C25249E6-9416-4830-9A5B-3C458CF01045}" destId="{E734377D-E689-43F3-8466-3703DFBD9C08}" srcOrd="6" destOrd="0" presId="urn:microsoft.com/office/officeart/2005/8/layout/hProcess9"/>
    <dgm:cxn modelId="{7E32B40E-9795-485F-A0AC-D4547A427890}" type="presParOf" srcId="{C25249E6-9416-4830-9A5B-3C458CF01045}" destId="{B5E3C0E4-427B-4FA3-A89E-A94EE19EA15B}" srcOrd="7" destOrd="0" presId="urn:microsoft.com/office/officeart/2005/8/layout/hProcess9"/>
    <dgm:cxn modelId="{CF2194DD-14D7-406E-8429-ADA0C5A9E9F7}" type="presParOf" srcId="{C25249E6-9416-4830-9A5B-3C458CF01045}" destId="{9DD319D1-1244-416F-B02B-A82BC79F4978}" srcOrd="8" destOrd="0" presId="urn:microsoft.com/office/officeart/2005/8/layout/hProcess9"/>
    <dgm:cxn modelId="{4D9D2B61-6573-4A31-A8DC-9A4C38001802}" type="presParOf" srcId="{C25249E6-9416-4830-9A5B-3C458CF01045}" destId="{D02D1692-0E8B-4DF8-A455-582CCF15DF64}" srcOrd="9" destOrd="0" presId="urn:microsoft.com/office/officeart/2005/8/layout/hProcess9"/>
    <dgm:cxn modelId="{496762B5-0A09-4901-AD2E-778603434859}" type="presParOf" srcId="{C25249E6-9416-4830-9A5B-3C458CF01045}" destId="{9DAE5AE1-1623-41C2-B229-0F574618797B}" srcOrd="10" destOrd="0" presId="urn:microsoft.com/office/officeart/2005/8/layout/hProcess9"/>
    <dgm:cxn modelId="{F33526A3-FA73-4A15-8779-6EFF673EA623}" type="presParOf" srcId="{C25249E6-9416-4830-9A5B-3C458CF01045}" destId="{409384A1-CDEC-4F28-85DA-C234E376B75B}" srcOrd="11" destOrd="0" presId="urn:microsoft.com/office/officeart/2005/8/layout/hProcess9"/>
    <dgm:cxn modelId="{AA0161AF-3CCB-499D-BA9E-46CB19FC5100}" type="presParOf" srcId="{C25249E6-9416-4830-9A5B-3C458CF01045}" destId="{5638D00A-6488-4582-B3AA-E47772CBA2A5}" srcOrd="12"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697C729-E9D4-45EE-80F7-80E4B2F2E916}" type="doc">
      <dgm:prSet loTypeId="urn:microsoft.com/office/officeart/2018/5/layout/CenteredIconLabelDescriptionList" loCatId="icon" qsTypeId="urn:microsoft.com/office/officeart/2005/8/quickstyle/simple1" qsCatId="simple" csTypeId="urn:microsoft.com/office/officeart/2018/5/colors/Iconchunking_neutralbg_colorful2" csCatId="colorful" phldr="1"/>
      <dgm:spPr/>
      <dgm:t>
        <a:bodyPr/>
        <a:lstStyle/>
        <a:p>
          <a:endParaRPr lang="en-US"/>
        </a:p>
      </dgm:t>
    </dgm:pt>
    <dgm:pt modelId="{E0B6E25F-E56A-4323-98F0-F884CBA38FD8}">
      <dgm:prSet/>
      <dgm:spPr/>
      <dgm:t>
        <a:bodyPr/>
        <a:lstStyle/>
        <a:p>
          <a:pPr>
            <a:defRPr b="1"/>
          </a:pPr>
          <a:r>
            <a:rPr lang="en-US" dirty="0"/>
            <a:t>DO</a:t>
          </a:r>
        </a:p>
      </dgm:t>
    </dgm:pt>
    <dgm:pt modelId="{C266D237-470E-4A96-AC3B-61BC0A9B5851}" type="parTrans" cxnId="{2738A091-116D-4C90-BA28-D5F1A54D5AD1}">
      <dgm:prSet/>
      <dgm:spPr/>
      <dgm:t>
        <a:bodyPr/>
        <a:lstStyle/>
        <a:p>
          <a:endParaRPr lang="en-US"/>
        </a:p>
      </dgm:t>
    </dgm:pt>
    <dgm:pt modelId="{89EF02D2-18C0-4834-B874-B8CA29C19951}" type="sibTrans" cxnId="{2738A091-116D-4C90-BA28-D5F1A54D5AD1}">
      <dgm:prSet/>
      <dgm:spPr/>
      <dgm:t>
        <a:bodyPr/>
        <a:lstStyle/>
        <a:p>
          <a:endParaRPr lang="en-US"/>
        </a:p>
      </dgm:t>
    </dgm:pt>
    <dgm:pt modelId="{1C55A77E-C646-4AB7-AAA2-80D4BAEF0D13}">
      <dgm:prSet/>
      <dgm:spPr/>
      <dgm:t>
        <a:bodyPr/>
        <a:lstStyle/>
        <a:p>
          <a:pPr rtl="0"/>
          <a:r>
            <a:rPr lang="en-US" dirty="0">
              <a:latin typeface="Walbaum Display"/>
            </a:rPr>
            <a:t>- </a:t>
          </a:r>
          <a:r>
            <a:rPr lang="en-US" dirty="0"/>
            <a:t>Use objective language </a:t>
          </a:r>
        </a:p>
      </dgm:t>
    </dgm:pt>
    <dgm:pt modelId="{71245261-382C-4DC0-B0CD-2BB338F31E07}" type="parTrans" cxnId="{553CBDC2-EE1C-48D9-BC45-6CCBE348F9B9}">
      <dgm:prSet/>
      <dgm:spPr/>
      <dgm:t>
        <a:bodyPr/>
        <a:lstStyle/>
        <a:p>
          <a:endParaRPr lang="en-US"/>
        </a:p>
      </dgm:t>
    </dgm:pt>
    <dgm:pt modelId="{70E2A90C-05C1-451B-A0C3-885FEAD0355B}" type="sibTrans" cxnId="{553CBDC2-EE1C-48D9-BC45-6CCBE348F9B9}">
      <dgm:prSet/>
      <dgm:spPr/>
      <dgm:t>
        <a:bodyPr/>
        <a:lstStyle/>
        <a:p>
          <a:endParaRPr lang="en-US"/>
        </a:p>
      </dgm:t>
    </dgm:pt>
    <dgm:pt modelId="{106CB7BF-C8F4-4505-B45A-1C6177C553E6}">
      <dgm:prSet/>
      <dgm:spPr/>
      <dgm:t>
        <a:bodyPr/>
        <a:lstStyle/>
        <a:p>
          <a:pPr rtl="0"/>
          <a:r>
            <a:rPr lang="en-US" dirty="0">
              <a:latin typeface="Walbaum Display"/>
            </a:rPr>
            <a:t>- </a:t>
          </a:r>
          <a:r>
            <a:rPr lang="en-US" dirty="0"/>
            <a:t>Group together logically</a:t>
          </a:r>
        </a:p>
      </dgm:t>
    </dgm:pt>
    <dgm:pt modelId="{D3E5E763-B8AC-40E5-B21D-8D187BE2EF67}" type="parTrans" cxnId="{F57E71FF-F884-4CEE-81B9-0E2ADED2F41B}">
      <dgm:prSet/>
      <dgm:spPr/>
      <dgm:t>
        <a:bodyPr/>
        <a:lstStyle/>
        <a:p>
          <a:endParaRPr lang="en-US"/>
        </a:p>
      </dgm:t>
    </dgm:pt>
    <dgm:pt modelId="{EC90DC28-0F14-48A4-844B-E332BCB40F4B}" type="sibTrans" cxnId="{F57E71FF-F884-4CEE-81B9-0E2ADED2F41B}">
      <dgm:prSet/>
      <dgm:spPr/>
      <dgm:t>
        <a:bodyPr/>
        <a:lstStyle/>
        <a:p>
          <a:endParaRPr lang="en-US"/>
        </a:p>
      </dgm:t>
    </dgm:pt>
    <dgm:pt modelId="{0B53D4F3-ECAA-47DD-A154-B220BCAD5FEF}">
      <dgm:prSet/>
      <dgm:spPr/>
      <dgm:t>
        <a:bodyPr/>
        <a:lstStyle/>
        <a:p>
          <a:pPr>
            <a:defRPr b="1"/>
          </a:pPr>
          <a:r>
            <a:rPr lang="en-US" dirty="0"/>
            <a:t>DON'T</a:t>
          </a:r>
        </a:p>
      </dgm:t>
    </dgm:pt>
    <dgm:pt modelId="{38C7C545-A308-44E9-935E-8AC1BB24EE4B}" type="parTrans" cxnId="{8D2C8EFF-F28B-40C7-8775-2C8C7B22530C}">
      <dgm:prSet/>
      <dgm:spPr/>
      <dgm:t>
        <a:bodyPr/>
        <a:lstStyle/>
        <a:p>
          <a:endParaRPr lang="en-US"/>
        </a:p>
      </dgm:t>
    </dgm:pt>
    <dgm:pt modelId="{3276E306-ECBB-4F79-AAC5-31A78AE56A1D}" type="sibTrans" cxnId="{8D2C8EFF-F28B-40C7-8775-2C8C7B22530C}">
      <dgm:prSet/>
      <dgm:spPr/>
      <dgm:t>
        <a:bodyPr/>
        <a:lstStyle/>
        <a:p>
          <a:endParaRPr lang="en-US"/>
        </a:p>
      </dgm:t>
    </dgm:pt>
    <dgm:pt modelId="{32FDCE2B-8CB9-4024-9572-EE46183EB2A8}">
      <dgm:prSet/>
      <dgm:spPr/>
      <dgm:t>
        <a:bodyPr/>
        <a:lstStyle/>
        <a:p>
          <a:pPr rtl="0"/>
          <a:r>
            <a:rPr lang="en-US" dirty="0">
              <a:latin typeface="Walbaum Display"/>
            </a:rPr>
            <a:t>- </a:t>
          </a:r>
          <a:r>
            <a:rPr lang="en-US" dirty="0"/>
            <a:t>Use legal conclusions</a:t>
          </a:r>
        </a:p>
      </dgm:t>
    </dgm:pt>
    <dgm:pt modelId="{F15ED5B8-F3A9-44ED-BCB9-B4909CB62C74}" type="parTrans" cxnId="{260F1CED-8A24-4399-AD99-E9A6889C9B18}">
      <dgm:prSet/>
      <dgm:spPr/>
      <dgm:t>
        <a:bodyPr/>
        <a:lstStyle/>
        <a:p>
          <a:endParaRPr lang="en-US"/>
        </a:p>
      </dgm:t>
    </dgm:pt>
    <dgm:pt modelId="{E793E3E5-2239-4A82-8084-E9DF48DBD2F0}" type="sibTrans" cxnId="{260F1CED-8A24-4399-AD99-E9A6889C9B18}">
      <dgm:prSet/>
      <dgm:spPr/>
      <dgm:t>
        <a:bodyPr/>
        <a:lstStyle/>
        <a:p>
          <a:endParaRPr lang="en-US"/>
        </a:p>
      </dgm:t>
    </dgm:pt>
    <dgm:pt modelId="{855BC56D-E01C-41AA-9563-25592544C3E0}">
      <dgm:prSet/>
      <dgm:spPr/>
      <dgm:t>
        <a:bodyPr/>
        <a:lstStyle/>
        <a:p>
          <a:pPr rtl="0"/>
          <a:r>
            <a:rPr lang="en-US" dirty="0">
              <a:latin typeface="Walbaum Display"/>
            </a:rPr>
            <a:t>- </a:t>
          </a:r>
          <a:r>
            <a:rPr lang="en-US" dirty="0"/>
            <a:t>Put words in the interviewees' mouths</a:t>
          </a:r>
          <a:br>
            <a:rPr lang="en-US" dirty="0"/>
          </a:br>
          <a:r>
            <a:rPr lang="en-US" dirty="0"/>
            <a:t> </a:t>
          </a:r>
        </a:p>
      </dgm:t>
    </dgm:pt>
    <dgm:pt modelId="{494E9B31-51C4-42B0-AEDF-06EF0AD14F35}" type="parTrans" cxnId="{40E7F4B2-EE2B-4870-A932-830B2317C52C}">
      <dgm:prSet/>
      <dgm:spPr/>
      <dgm:t>
        <a:bodyPr/>
        <a:lstStyle/>
        <a:p>
          <a:endParaRPr lang="en-US"/>
        </a:p>
      </dgm:t>
    </dgm:pt>
    <dgm:pt modelId="{294F29B2-0A48-46B6-BF7F-F1FF1EFAA411}" type="sibTrans" cxnId="{40E7F4B2-EE2B-4870-A932-830B2317C52C}">
      <dgm:prSet/>
      <dgm:spPr/>
      <dgm:t>
        <a:bodyPr/>
        <a:lstStyle/>
        <a:p>
          <a:endParaRPr lang="en-US"/>
        </a:p>
      </dgm:t>
    </dgm:pt>
    <dgm:pt modelId="{45D924C0-F65E-4B2E-B259-3501CDE947A9}" type="pres">
      <dgm:prSet presAssocID="{9697C729-E9D4-45EE-80F7-80E4B2F2E916}" presName="root" presStyleCnt="0">
        <dgm:presLayoutVars>
          <dgm:dir/>
          <dgm:resizeHandles val="exact"/>
        </dgm:presLayoutVars>
      </dgm:prSet>
      <dgm:spPr/>
    </dgm:pt>
    <dgm:pt modelId="{F13832C2-1FF1-44C0-8D39-B0A1FE5B8A5E}" type="pres">
      <dgm:prSet presAssocID="{E0B6E25F-E56A-4323-98F0-F884CBA38FD8}" presName="compNode" presStyleCnt="0"/>
      <dgm:spPr/>
    </dgm:pt>
    <dgm:pt modelId="{AD861BDE-2264-4510-90A6-E6574A71134F}" type="pres">
      <dgm:prSet presAssocID="{E0B6E25F-E56A-4323-98F0-F884CBA38FD8}"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s"/>
        </a:ext>
      </dgm:extLst>
    </dgm:pt>
    <dgm:pt modelId="{9F2CB69A-6505-4DC1-A23E-06D6CCD99780}" type="pres">
      <dgm:prSet presAssocID="{E0B6E25F-E56A-4323-98F0-F884CBA38FD8}" presName="iconSpace" presStyleCnt="0"/>
      <dgm:spPr/>
    </dgm:pt>
    <dgm:pt modelId="{56C7383F-FE87-4EDA-82DE-BACF5EE02F3A}" type="pres">
      <dgm:prSet presAssocID="{E0B6E25F-E56A-4323-98F0-F884CBA38FD8}" presName="parTx" presStyleLbl="revTx" presStyleIdx="0" presStyleCnt="4">
        <dgm:presLayoutVars>
          <dgm:chMax val="0"/>
          <dgm:chPref val="0"/>
        </dgm:presLayoutVars>
      </dgm:prSet>
      <dgm:spPr/>
    </dgm:pt>
    <dgm:pt modelId="{88CAF949-601A-45A1-A9E4-7B82A607CFDF}" type="pres">
      <dgm:prSet presAssocID="{E0B6E25F-E56A-4323-98F0-F884CBA38FD8}" presName="txSpace" presStyleCnt="0"/>
      <dgm:spPr/>
    </dgm:pt>
    <dgm:pt modelId="{8E209AE8-A1EC-449D-BC34-F9309B7F0BA6}" type="pres">
      <dgm:prSet presAssocID="{E0B6E25F-E56A-4323-98F0-F884CBA38FD8}" presName="desTx" presStyleLbl="revTx" presStyleIdx="1" presStyleCnt="4">
        <dgm:presLayoutVars/>
      </dgm:prSet>
      <dgm:spPr/>
    </dgm:pt>
    <dgm:pt modelId="{DBE311AB-2F7E-4615-9D27-ECAE5CE0366E}" type="pres">
      <dgm:prSet presAssocID="{89EF02D2-18C0-4834-B874-B8CA29C19951}" presName="sibTrans" presStyleCnt="0"/>
      <dgm:spPr/>
    </dgm:pt>
    <dgm:pt modelId="{15D698E5-6908-4035-8DDE-F998D9AD3ECE}" type="pres">
      <dgm:prSet presAssocID="{0B53D4F3-ECAA-47DD-A154-B220BCAD5FEF}" presName="compNode" presStyleCnt="0"/>
      <dgm:spPr/>
    </dgm:pt>
    <dgm:pt modelId="{BDBCE2BE-68D5-4C34-A881-85E5855E224B}" type="pres">
      <dgm:prSet presAssocID="{0B53D4F3-ECAA-47DD-A154-B220BCAD5FEF}"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ongue"/>
        </a:ext>
      </dgm:extLst>
    </dgm:pt>
    <dgm:pt modelId="{2D289F46-BC32-47A2-80C3-6A136501E979}" type="pres">
      <dgm:prSet presAssocID="{0B53D4F3-ECAA-47DD-A154-B220BCAD5FEF}" presName="iconSpace" presStyleCnt="0"/>
      <dgm:spPr/>
    </dgm:pt>
    <dgm:pt modelId="{D3127607-EBCC-4B8B-A32B-C99E5C6653CA}" type="pres">
      <dgm:prSet presAssocID="{0B53D4F3-ECAA-47DD-A154-B220BCAD5FEF}" presName="parTx" presStyleLbl="revTx" presStyleIdx="2" presStyleCnt="4">
        <dgm:presLayoutVars>
          <dgm:chMax val="0"/>
          <dgm:chPref val="0"/>
        </dgm:presLayoutVars>
      </dgm:prSet>
      <dgm:spPr/>
    </dgm:pt>
    <dgm:pt modelId="{97158FF8-AE4F-4AAA-AAD6-217FA57FDA78}" type="pres">
      <dgm:prSet presAssocID="{0B53D4F3-ECAA-47DD-A154-B220BCAD5FEF}" presName="txSpace" presStyleCnt="0"/>
      <dgm:spPr/>
    </dgm:pt>
    <dgm:pt modelId="{10400CE4-5AB8-48FA-8D5D-C9DEED613947}" type="pres">
      <dgm:prSet presAssocID="{0B53D4F3-ECAA-47DD-A154-B220BCAD5FEF}" presName="desTx" presStyleLbl="revTx" presStyleIdx="3" presStyleCnt="4">
        <dgm:presLayoutVars/>
      </dgm:prSet>
      <dgm:spPr/>
    </dgm:pt>
  </dgm:ptLst>
  <dgm:cxnLst>
    <dgm:cxn modelId="{79CA582F-617B-41DE-860C-968E4DB0AF6E}" type="presOf" srcId="{0B53D4F3-ECAA-47DD-A154-B220BCAD5FEF}" destId="{D3127607-EBCC-4B8B-A32B-C99E5C6653CA}" srcOrd="0" destOrd="0" presId="urn:microsoft.com/office/officeart/2018/5/layout/CenteredIconLabelDescriptionList"/>
    <dgm:cxn modelId="{9CA2324E-3619-470F-9B68-90C146514B73}" type="presOf" srcId="{106CB7BF-C8F4-4505-B45A-1C6177C553E6}" destId="{8E209AE8-A1EC-449D-BC34-F9309B7F0BA6}" srcOrd="0" destOrd="1" presId="urn:microsoft.com/office/officeart/2018/5/layout/CenteredIconLabelDescriptionList"/>
    <dgm:cxn modelId="{F1EDA64F-8E20-410D-AED7-D8E60F231E85}" type="presOf" srcId="{855BC56D-E01C-41AA-9563-25592544C3E0}" destId="{10400CE4-5AB8-48FA-8D5D-C9DEED613947}" srcOrd="0" destOrd="1" presId="urn:microsoft.com/office/officeart/2018/5/layout/CenteredIconLabelDescriptionList"/>
    <dgm:cxn modelId="{05273C6F-95E5-4F77-9FC9-F709EA3EB777}" type="presOf" srcId="{1C55A77E-C646-4AB7-AAA2-80D4BAEF0D13}" destId="{8E209AE8-A1EC-449D-BC34-F9309B7F0BA6}" srcOrd="0" destOrd="0" presId="urn:microsoft.com/office/officeart/2018/5/layout/CenteredIconLabelDescriptionList"/>
    <dgm:cxn modelId="{0B188682-10E4-4F59-9DD6-6793D160A815}" type="presOf" srcId="{32FDCE2B-8CB9-4024-9572-EE46183EB2A8}" destId="{10400CE4-5AB8-48FA-8D5D-C9DEED613947}" srcOrd="0" destOrd="0" presId="urn:microsoft.com/office/officeart/2018/5/layout/CenteredIconLabelDescriptionList"/>
    <dgm:cxn modelId="{B81A168B-EC5D-4B69-918E-D6CA6D64F950}" type="presOf" srcId="{E0B6E25F-E56A-4323-98F0-F884CBA38FD8}" destId="{56C7383F-FE87-4EDA-82DE-BACF5EE02F3A}" srcOrd="0" destOrd="0" presId="urn:microsoft.com/office/officeart/2018/5/layout/CenteredIconLabelDescriptionList"/>
    <dgm:cxn modelId="{2738A091-116D-4C90-BA28-D5F1A54D5AD1}" srcId="{9697C729-E9D4-45EE-80F7-80E4B2F2E916}" destId="{E0B6E25F-E56A-4323-98F0-F884CBA38FD8}" srcOrd="0" destOrd="0" parTransId="{C266D237-470E-4A96-AC3B-61BC0A9B5851}" sibTransId="{89EF02D2-18C0-4834-B874-B8CA29C19951}"/>
    <dgm:cxn modelId="{40E7F4B2-EE2B-4870-A932-830B2317C52C}" srcId="{0B53D4F3-ECAA-47DD-A154-B220BCAD5FEF}" destId="{855BC56D-E01C-41AA-9563-25592544C3E0}" srcOrd="1" destOrd="0" parTransId="{494E9B31-51C4-42B0-AEDF-06EF0AD14F35}" sibTransId="{294F29B2-0A48-46B6-BF7F-F1FF1EFAA411}"/>
    <dgm:cxn modelId="{553CBDC2-EE1C-48D9-BC45-6CCBE348F9B9}" srcId="{E0B6E25F-E56A-4323-98F0-F884CBA38FD8}" destId="{1C55A77E-C646-4AB7-AAA2-80D4BAEF0D13}" srcOrd="0" destOrd="0" parTransId="{71245261-382C-4DC0-B0CD-2BB338F31E07}" sibTransId="{70E2A90C-05C1-451B-A0C3-885FEAD0355B}"/>
    <dgm:cxn modelId="{E9165CEC-2783-4176-BBFC-2A1349ADD46C}" type="presOf" srcId="{9697C729-E9D4-45EE-80F7-80E4B2F2E916}" destId="{45D924C0-F65E-4B2E-B259-3501CDE947A9}" srcOrd="0" destOrd="0" presId="urn:microsoft.com/office/officeart/2018/5/layout/CenteredIconLabelDescriptionList"/>
    <dgm:cxn modelId="{260F1CED-8A24-4399-AD99-E9A6889C9B18}" srcId="{0B53D4F3-ECAA-47DD-A154-B220BCAD5FEF}" destId="{32FDCE2B-8CB9-4024-9572-EE46183EB2A8}" srcOrd="0" destOrd="0" parTransId="{F15ED5B8-F3A9-44ED-BCB9-B4909CB62C74}" sibTransId="{E793E3E5-2239-4A82-8084-E9DF48DBD2F0}"/>
    <dgm:cxn modelId="{F57E71FF-F884-4CEE-81B9-0E2ADED2F41B}" srcId="{E0B6E25F-E56A-4323-98F0-F884CBA38FD8}" destId="{106CB7BF-C8F4-4505-B45A-1C6177C553E6}" srcOrd="1" destOrd="0" parTransId="{D3E5E763-B8AC-40E5-B21D-8D187BE2EF67}" sibTransId="{EC90DC28-0F14-48A4-844B-E332BCB40F4B}"/>
    <dgm:cxn modelId="{8D2C8EFF-F28B-40C7-8775-2C8C7B22530C}" srcId="{9697C729-E9D4-45EE-80F7-80E4B2F2E916}" destId="{0B53D4F3-ECAA-47DD-A154-B220BCAD5FEF}" srcOrd="1" destOrd="0" parTransId="{38C7C545-A308-44E9-935E-8AC1BB24EE4B}" sibTransId="{3276E306-ECBB-4F79-AAC5-31A78AE56A1D}"/>
    <dgm:cxn modelId="{5216B7C8-4971-4E3B-BB34-8573725FEF46}" type="presParOf" srcId="{45D924C0-F65E-4B2E-B259-3501CDE947A9}" destId="{F13832C2-1FF1-44C0-8D39-B0A1FE5B8A5E}" srcOrd="0" destOrd="0" presId="urn:microsoft.com/office/officeart/2018/5/layout/CenteredIconLabelDescriptionList"/>
    <dgm:cxn modelId="{ED695AAA-8E5D-4EB8-B87B-94EFBA3C4728}" type="presParOf" srcId="{F13832C2-1FF1-44C0-8D39-B0A1FE5B8A5E}" destId="{AD861BDE-2264-4510-90A6-E6574A71134F}" srcOrd="0" destOrd="0" presId="urn:microsoft.com/office/officeart/2018/5/layout/CenteredIconLabelDescriptionList"/>
    <dgm:cxn modelId="{DF6A393D-348B-4DB5-9DDE-D427621CEFC5}" type="presParOf" srcId="{F13832C2-1FF1-44C0-8D39-B0A1FE5B8A5E}" destId="{9F2CB69A-6505-4DC1-A23E-06D6CCD99780}" srcOrd="1" destOrd="0" presId="urn:microsoft.com/office/officeart/2018/5/layout/CenteredIconLabelDescriptionList"/>
    <dgm:cxn modelId="{1CE9CF2E-F9EB-4D1E-A391-B8C8EC527F71}" type="presParOf" srcId="{F13832C2-1FF1-44C0-8D39-B0A1FE5B8A5E}" destId="{56C7383F-FE87-4EDA-82DE-BACF5EE02F3A}" srcOrd="2" destOrd="0" presId="urn:microsoft.com/office/officeart/2018/5/layout/CenteredIconLabelDescriptionList"/>
    <dgm:cxn modelId="{71358E78-2055-4C5C-9EA4-ADDE9E4A3014}" type="presParOf" srcId="{F13832C2-1FF1-44C0-8D39-B0A1FE5B8A5E}" destId="{88CAF949-601A-45A1-A9E4-7B82A607CFDF}" srcOrd="3" destOrd="0" presId="urn:microsoft.com/office/officeart/2018/5/layout/CenteredIconLabelDescriptionList"/>
    <dgm:cxn modelId="{974B6066-5328-4B99-AE6E-7109E971BA68}" type="presParOf" srcId="{F13832C2-1FF1-44C0-8D39-B0A1FE5B8A5E}" destId="{8E209AE8-A1EC-449D-BC34-F9309B7F0BA6}" srcOrd="4" destOrd="0" presId="urn:microsoft.com/office/officeart/2018/5/layout/CenteredIconLabelDescriptionList"/>
    <dgm:cxn modelId="{703B0AA2-62F4-4A2E-9066-A4387BA9F2D6}" type="presParOf" srcId="{45D924C0-F65E-4B2E-B259-3501CDE947A9}" destId="{DBE311AB-2F7E-4615-9D27-ECAE5CE0366E}" srcOrd="1" destOrd="0" presId="urn:microsoft.com/office/officeart/2018/5/layout/CenteredIconLabelDescriptionList"/>
    <dgm:cxn modelId="{CDBA5802-0E93-4B33-A5C7-B6FDDA7BF950}" type="presParOf" srcId="{45D924C0-F65E-4B2E-B259-3501CDE947A9}" destId="{15D698E5-6908-4035-8DDE-F998D9AD3ECE}" srcOrd="2" destOrd="0" presId="urn:microsoft.com/office/officeart/2018/5/layout/CenteredIconLabelDescriptionList"/>
    <dgm:cxn modelId="{F23AB1D0-064B-4BD3-A787-57DA98C9D5C1}" type="presParOf" srcId="{15D698E5-6908-4035-8DDE-F998D9AD3ECE}" destId="{BDBCE2BE-68D5-4C34-A881-85E5855E224B}" srcOrd="0" destOrd="0" presId="urn:microsoft.com/office/officeart/2018/5/layout/CenteredIconLabelDescriptionList"/>
    <dgm:cxn modelId="{9DD690A0-62F0-4476-B33C-9F342CB9BCC1}" type="presParOf" srcId="{15D698E5-6908-4035-8DDE-F998D9AD3ECE}" destId="{2D289F46-BC32-47A2-80C3-6A136501E979}" srcOrd="1" destOrd="0" presId="urn:microsoft.com/office/officeart/2018/5/layout/CenteredIconLabelDescriptionList"/>
    <dgm:cxn modelId="{B7A1AFE8-6671-48A4-91BB-C899317F82A5}" type="presParOf" srcId="{15D698E5-6908-4035-8DDE-F998D9AD3ECE}" destId="{D3127607-EBCC-4B8B-A32B-C99E5C6653CA}" srcOrd="2" destOrd="0" presId="urn:microsoft.com/office/officeart/2018/5/layout/CenteredIconLabelDescriptionList"/>
    <dgm:cxn modelId="{3D457AA8-169A-4D19-AE59-6F08602F7666}" type="presParOf" srcId="{15D698E5-6908-4035-8DDE-F998D9AD3ECE}" destId="{97158FF8-AE4F-4AAA-AAD6-217FA57FDA78}" srcOrd="3" destOrd="0" presId="urn:microsoft.com/office/officeart/2018/5/layout/CenteredIconLabelDescriptionList"/>
    <dgm:cxn modelId="{45AAB173-648A-4D97-BA96-B3BB899603B7}" type="presParOf" srcId="{15D698E5-6908-4035-8DDE-F998D9AD3ECE}" destId="{10400CE4-5AB8-48FA-8D5D-C9DEED613947}"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539320-5A6B-42DA-B631-0B1E6DFA0169}">
      <dsp:nvSpPr>
        <dsp:cNvPr id="0" name=""/>
        <dsp:cNvSpPr/>
      </dsp:nvSpPr>
      <dsp:spPr>
        <a:xfrm>
          <a:off x="874093" y="0"/>
          <a:ext cx="9906398" cy="5887451"/>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D5A552F-5A76-4A9B-B5DC-A9A3FFCC8E4F}">
      <dsp:nvSpPr>
        <dsp:cNvPr id="0" name=""/>
        <dsp:cNvSpPr/>
      </dsp:nvSpPr>
      <dsp:spPr>
        <a:xfrm>
          <a:off x="995" y="1766235"/>
          <a:ext cx="1596245" cy="23549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kern="1200" dirty="0"/>
            <a:t>Assess the Situation</a:t>
          </a:r>
        </a:p>
      </dsp:txBody>
      <dsp:txXfrm>
        <a:off x="78917" y="1844157"/>
        <a:ext cx="1440401" cy="2199136"/>
      </dsp:txXfrm>
    </dsp:sp>
    <dsp:sp modelId="{05E2CFA3-59EE-439C-9BBE-A0630F338C06}">
      <dsp:nvSpPr>
        <dsp:cNvPr id="0" name=""/>
        <dsp:cNvSpPr/>
      </dsp:nvSpPr>
      <dsp:spPr>
        <a:xfrm>
          <a:off x="1677053" y="1766235"/>
          <a:ext cx="1596245" cy="2354980"/>
        </a:xfrm>
        <a:prstGeom prst="roundRect">
          <a:avLst/>
        </a:prstGeom>
        <a:solidFill>
          <a:schemeClr val="accent2">
            <a:hueOff val="1282147"/>
            <a:satOff val="1368"/>
            <a:lumOff val="42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Evaluate Appropriate Interim Measures</a:t>
          </a:r>
        </a:p>
      </dsp:txBody>
      <dsp:txXfrm>
        <a:off x="1754975" y="1844157"/>
        <a:ext cx="1440401" cy="2199136"/>
      </dsp:txXfrm>
    </dsp:sp>
    <dsp:sp modelId="{C193D6D0-7B2C-403B-9EA8-3FDBD41F6B67}">
      <dsp:nvSpPr>
        <dsp:cNvPr id="0" name=""/>
        <dsp:cNvSpPr/>
      </dsp:nvSpPr>
      <dsp:spPr>
        <a:xfrm>
          <a:off x="3353112" y="1766235"/>
          <a:ext cx="1596245" cy="2354980"/>
        </a:xfrm>
        <a:prstGeom prst="roundRect">
          <a:avLst/>
        </a:prstGeom>
        <a:solidFill>
          <a:schemeClr val="accent2">
            <a:hueOff val="2564293"/>
            <a:satOff val="2735"/>
            <a:lumOff val="85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Establish Timelines and Initiate an Investigation</a:t>
          </a:r>
        </a:p>
      </dsp:txBody>
      <dsp:txXfrm>
        <a:off x="3431034" y="1844157"/>
        <a:ext cx="1440401" cy="2199136"/>
      </dsp:txXfrm>
    </dsp:sp>
    <dsp:sp modelId="{E734377D-E689-43F3-8466-3703DFBD9C08}">
      <dsp:nvSpPr>
        <dsp:cNvPr id="0" name=""/>
        <dsp:cNvSpPr/>
      </dsp:nvSpPr>
      <dsp:spPr>
        <a:xfrm>
          <a:off x="5029170" y="1766235"/>
          <a:ext cx="1596245" cy="2354980"/>
        </a:xfrm>
        <a:prstGeom prst="roundRect">
          <a:avLst/>
        </a:prstGeom>
        <a:solidFill>
          <a:schemeClr val="accent2">
            <a:hueOff val="3846440"/>
            <a:satOff val="4103"/>
            <a:lumOff val="12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Interview the Complainant, Witnesses, and the Respondent</a:t>
          </a:r>
        </a:p>
      </dsp:txBody>
      <dsp:txXfrm>
        <a:off x="5107092" y="1844157"/>
        <a:ext cx="1440401" cy="2199136"/>
      </dsp:txXfrm>
    </dsp:sp>
    <dsp:sp modelId="{9DD319D1-1244-416F-B02B-A82BC79F4978}">
      <dsp:nvSpPr>
        <dsp:cNvPr id="0" name=""/>
        <dsp:cNvSpPr/>
      </dsp:nvSpPr>
      <dsp:spPr>
        <a:xfrm>
          <a:off x="6705228" y="1766235"/>
          <a:ext cx="1596245" cy="2354980"/>
        </a:xfrm>
        <a:prstGeom prst="roundRect">
          <a:avLst/>
        </a:prstGeom>
        <a:solidFill>
          <a:schemeClr val="accent2">
            <a:hueOff val="5128586"/>
            <a:satOff val="5470"/>
            <a:lumOff val="170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Prepare a Investigation Findings/Report</a:t>
          </a:r>
        </a:p>
      </dsp:txBody>
      <dsp:txXfrm>
        <a:off x="6783150" y="1844157"/>
        <a:ext cx="1440401" cy="2199136"/>
      </dsp:txXfrm>
    </dsp:sp>
    <dsp:sp modelId="{9DAE5AE1-1623-41C2-B229-0F574618797B}">
      <dsp:nvSpPr>
        <dsp:cNvPr id="0" name=""/>
        <dsp:cNvSpPr/>
      </dsp:nvSpPr>
      <dsp:spPr>
        <a:xfrm>
          <a:off x="8381286" y="1766235"/>
          <a:ext cx="1596245" cy="2354980"/>
        </a:xfrm>
        <a:prstGeom prst="roundRect">
          <a:avLst/>
        </a:prstGeom>
        <a:solidFill>
          <a:schemeClr val="accent2">
            <a:hueOff val="6410733"/>
            <a:satOff val="6838"/>
            <a:lumOff val="21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Decision-Maker Issues Decision and Appeals Notice</a:t>
          </a:r>
        </a:p>
      </dsp:txBody>
      <dsp:txXfrm>
        <a:off x="8459208" y="1844157"/>
        <a:ext cx="1440401" cy="2199136"/>
      </dsp:txXfrm>
    </dsp:sp>
    <dsp:sp modelId="{5638D00A-6488-4582-B3AA-E47772CBA2A5}">
      <dsp:nvSpPr>
        <dsp:cNvPr id="0" name=""/>
        <dsp:cNvSpPr/>
      </dsp:nvSpPr>
      <dsp:spPr>
        <a:xfrm>
          <a:off x="10057344" y="1766235"/>
          <a:ext cx="1596245" cy="2354980"/>
        </a:xfrm>
        <a:prstGeom prst="roundRect">
          <a:avLst/>
        </a:prstGeom>
        <a:solidFill>
          <a:schemeClr val="accent2">
            <a:hueOff val="7692880"/>
            <a:satOff val="8205"/>
            <a:lumOff val="25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Keep Records</a:t>
          </a:r>
        </a:p>
      </dsp:txBody>
      <dsp:txXfrm>
        <a:off x="10135266" y="1844157"/>
        <a:ext cx="1440401" cy="21991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861BDE-2264-4510-90A6-E6574A71134F}">
      <dsp:nvSpPr>
        <dsp:cNvPr id="0" name=""/>
        <dsp:cNvSpPr/>
      </dsp:nvSpPr>
      <dsp:spPr>
        <a:xfrm>
          <a:off x="2656200" y="1046235"/>
          <a:ext cx="1512000" cy="1512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6C7383F-FE87-4EDA-82DE-BACF5EE02F3A}">
      <dsp:nvSpPr>
        <dsp:cNvPr id="0" name=""/>
        <dsp:cNvSpPr/>
      </dsp:nvSpPr>
      <dsp:spPr>
        <a:xfrm>
          <a:off x="1252200" y="2696396"/>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90000"/>
            </a:lnSpc>
            <a:spcBef>
              <a:spcPct val="0"/>
            </a:spcBef>
            <a:spcAft>
              <a:spcPct val="35000"/>
            </a:spcAft>
            <a:buNone/>
            <a:defRPr b="1"/>
          </a:pPr>
          <a:r>
            <a:rPr lang="en-US" sz="3600" kern="1200" dirty="0"/>
            <a:t>DO</a:t>
          </a:r>
        </a:p>
      </dsp:txBody>
      <dsp:txXfrm>
        <a:off x="1252200" y="2696396"/>
        <a:ext cx="4320000" cy="648000"/>
      </dsp:txXfrm>
    </dsp:sp>
    <dsp:sp modelId="{8E209AE8-A1EC-449D-BC34-F9309B7F0BA6}">
      <dsp:nvSpPr>
        <dsp:cNvPr id="0" name=""/>
        <dsp:cNvSpPr/>
      </dsp:nvSpPr>
      <dsp:spPr>
        <a:xfrm>
          <a:off x="1252200" y="3408656"/>
          <a:ext cx="4320000" cy="850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rtl="0">
            <a:lnSpc>
              <a:spcPct val="90000"/>
            </a:lnSpc>
            <a:spcBef>
              <a:spcPct val="0"/>
            </a:spcBef>
            <a:spcAft>
              <a:spcPct val="35000"/>
            </a:spcAft>
            <a:buNone/>
          </a:pPr>
          <a:r>
            <a:rPr lang="en-US" sz="1700" kern="1200" dirty="0">
              <a:latin typeface="Walbaum Display"/>
            </a:rPr>
            <a:t>- </a:t>
          </a:r>
          <a:r>
            <a:rPr lang="en-US" sz="1700" kern="1200" dirty="0"/>
            <a:t>Use objective language </a:t>
          </a:r>
        </a:p>
        <a:p>
          <a:pPr marL="0" lvl="0" indent="0" algn="ctr" defTabSz="755650" rtl="0">
            <a:lnSpc>
              <a:spcPct val="90000"/>
            </a:lnSpc>
            <a:spcBef>
              <a:spcPct val="0"/>
            </a:spcBef>
            <a:spcAft>
              <a:spcPct val="35000"/>
            </a:spcAft>
            <a:buNone/>
          </a:pPr>
          <a:r>
            <a:rPr lang="en-US" sz="1700" kern="1200" dirty="0">
              <a:latin typeface="Walbaum Display"/>
            </a:rPr>
            <a:t>- </a:t>
          </a:r>
          <a:r>
            <a:rPr lang="en-US" sz="1700" kern="1200" dirty="0"/>
            <a:t>Group together logically</a:t>
          </a:r>
        </a:p>
      </dsp:txBody>
      <dsp:txXfrm>
        <a:off x="1252200" y="3408656"/>
        <a:ext cx="4320000" cy="850617"/>
      </dsp:txXfrm>
    </dsp:sp>
    <dsp:sp modelId="{BDBCE2BE-68D5-4C34-A881-85E5855E224B}">
      <dsp:nvSpPr>
        <dsp:cNvPr id="0" name=""/>
        <dsp:cNvSpPr/>
      </dsp:nvSpPr>
      <dsp:spPr>
        <a:xfrm>
          <a:off x="7732200" y="1046235"/>
          <a:ext cx="1512000" cy="1512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3127607-EBCC-4B8B-A32B-C99E5C6653CA}">
      <dsp:nvSpPr>
        <dsp:cNvPr id="0" name=""/>
        <dsp:cNvSpPr/>
      </dsp:nvSpPr>
      <dsp:spPr>
        <a:xfrm>
          <a:off x="6328200" y="2696396"/>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90000"/>
            </a:lnSpc>
            <a:spcBef>
              <a:spcPct val="0"/>
            </a:spcBef>
            <a:spcAft>
              <a:spcPct val="35000"/>
            </a:spcAft>
            <a:buNone/>
            <a:defRPr b="1"/>
          </a:pPr>
          <a:r>
            <a:rPr lang="en-US" sz="3600" kern="1200" dirty="0"/>
            <a:t>DON'T</a:t>
          </a:r>
        </a:p>
      </dsp:txBody>
      <dsp:txXfrm>
        <a:off x="6328200" y="2696396"/>
        <a:ext cx="4320000" cy="648000"/>
      </dsp:txXfrm>
    </dsp:sp>
    <dsp:sp modelId="{10400CE4-5AB8-48FA-8D5D-C9DEED613947}">
      <dsp:nvSpPr>
        <dsp:cNvPr id="0" name=""/>
        <dsp:cNvSpPr/>
      </dsp:nvSpPr>
      <dsp:spPr>
        <a:xfrm>
          <a:off x="6328200" y="3408656"/>
          <a:ext cx="4320000" cy="850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rtl="0">
            <a:lnSpc>
              <a:spcPct val="90000"/>
            </a:lnSpc>
            <a:spcBef>
              <a:spcPct val="0"/>
            </a:spcBef>
            <a:spcAft>
              <a:spcPct val="35000"/>
            </a:spcAft>
            <a:buNone/>
          </a:pPr>
          <a:r>
            <a:rPr lang="en-US" sz="1700" kern="1200" dirty="0">
              <a:latin typeface="Walbaum Display"/>
            </a:rPr>
            <a:t>- </a:t>
          </a:r>
          <a:r>
            <a:rPr lang="en-US" sz="1700" kern="1200" dirty="0"/>
            <a:t>Use legal conclusions</a:t>
          </a:r>
        </a:p>
        <a:p>
          <a:pPr marL="0" lvl="0" indent="0" algn="ctr" defTabSz="755650" rtl="0">
            <a:lnSpc>
              <a:spcPct val="90000"/>
            </a:lnSpc>
            <a:spcBef>
              <a:spcPct val="0"/>
            </a:spcBef>
            <a:spcAft>
              <a:spcPct val="35000"/>
            </a:spcAft>
            <a:buNone/>
          </a:pPr>
          <a:r>
            <a:rPr lang="en-US" sz="1700" kern="1200" dirty="0">
              <a:latin typeface="Walbaum Display"/>
            </a:rPr>
            <a:t>- </a:t>
          </a:r>
          <a:r>
            <a:rPr lang="en-US" sz="1700" kern="1200" dirty="0"/>
            <a:t>Put words in the interviewees' mouths</a:t>
          </a:r>
          <a:br>
            <a:rPr lang="en-US" sz="1700" kern="1200" dirty="0"/>
          </a:br>
          <a:r>
            <a:rPr lang="en-US" sz="1700" kern="1200" dirty="0"/>
            <a:t> </a:t>
          </a:r>
        </a:p>
      </dsp:txBody>
      <dsp:txXfrm>
        <a:off x="6328200" y="3408656"/>
        <a:ext cx="4320000" cy="85061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77394-0A20-4CF6-9066-CFC2C1C9D30F}"/>
              </a:ext>
            </a:extLst>
          </p:cNvPr>
          <p:cNvSpPr>
            <a:spLocks noGrp="1"/>
          </p:cNvSpPr>
          <p:nvPr>
            <p:ph type="ctrTitle"/>
          </p:nvPr>
        </p:nvSpPr>
        <p:spPr>
          <a:xfrm>
            <a:off x="3359149" y="389840"/>
            <a:ext cx="8281987" cy="2954655"/>
          </a:xfrm>
        </p:spPr>
        <p:txBody>
          <a:bodyPr anchor="t" anchorCtr="0">
            <a:normAutofit/>
          </a:bodyPr>
          <a:lstStyle>
            <a:lvl1pPr algn="l">
              <a:lnSpc>
                <a:spcPct val="100000"/>
              </a:lnSpc>
              <a:defRPr sz="6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F10971F-8922-4B23-9C80-0643D7E35026}"/>
              </a:ext>
            </a:extLst>
          </p:cNvPr>
          <p:cNvSpPr>
            <a:spLocks noGrp="1"/>
          </p:cNvSpPr>
          <p:nvPr>
            <p:ph type="subTitle" idx="1"/>
          </p:nvPr>
        </p:nvSpPr>
        <p:spPr>
          <a:xfrm>
            <a:off x="3359149" y="3536951"/>
            <a:ext cx="8281989" cy="2555874"/>
          </a:xfrm>
        </p:spPr>
        <p:txBody>
          <a:bodyPr>
            <a:normAutofit/>
          </a:bodyPr>
          <a:lstStyle>
            <a:lvl1pPr marL="0" indent="0" algn="l">
              <a:lnSpc>
                <a:spcPct val="100000"/>
              </a:lnSpc>
              <a:buNone/>
              <a:defRPr sz="2400">
                <a:solidFill>
                  <a:schemeClr val="tx1">
                    <a:alpha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a:lstStyle/>
          <a:p>
            <a:fld id="{72EA7947-E287-4738-8C82-07CE4F01EF03}" type="datetime2">
              <a:rPr lang="en-US" smtClean="0"/>
              <a:t>Wednesday, January 13, 2021</a:t>
            </a:fld>
            <a:endParaRPr lang="en-US" dirty="0"/>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lstStyle/>
          <a:p>
            <a:r>
              <a:rPr lang="en-US" dirty="0"/>
              <a:t>Sample Footer</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lstStyle/>
          <a:p>
            <a:fld id="{DBA1B0FB-D917-4C8C-928F-313BD683BF39}" type="slidenum">
              <a:rPr lang="en-US" smtClean="0"/>
              <a:t>‹#›</a:t>
            </a:fld>
            <a:endParaRPr lang="en-US" dirty="0"/>
          </a:p>
        </p:txBody>
      </p:sp>
      <p:sp>
        <p:nvSpPr>
          <p:cNvPr id="19" name="Freeform: Shape 18">
            <a:extLst>
              <a:ext uri="{FF2B5EF4-FFF2-40B4-BE49-F238E27FC236}">
                <a16:creationId xmlns:a16="http://schemas.microsoft.com/office/drawing/2014/main" id="{82184FF4-7029-4ED7-813A-192E60608764}"/>
              </a:ext>
            </a:extLst>
          </p:cNvPr>
          <p:cNvSpPr>
            <a:spLocks noChangeAspect="1"/>
          </p:cNvSpPr>
          <p:nvPr/>
        </p:nvSpPr>
        <p:spPr>
          <a:xfrm rot="2700000">
            <a:off x="612445" y="48188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 name="Oval 19">
            <a:extLst>
              <a:ext uri="{FF2B5EF4-FFF2-40B4-BE49-F238E27FC236}">
                <a16:creationId xmlns:a16="http://schemas.microsoft.com/office/drawing/2014/main" id="{AAA7AB09-557C-41AD-9113-FF9F68FA1035}"/>
              </a:ext>
            </a:extLst>
          </p:cNvPr>
          <p:cNvSpPr/>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5" name="Oval 24">
            <a:extLst>
              <a:ext uri="{FF2B5EF4-FFF2-40B4-BE49-F238E27FC236}">
                <a16:creationId xmlns:a16="http://schemas.microsoft.com/office/drawing/2014/main" id="{EF99ECAA-1F11-4937-BBA6-51935AB44C9D}"/>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34" name="Group 33">
            <a:extLst>
              <a:ext uri="{FF2B5EF4-FFF2-40B4-BE49-F238E27FC236}">
                <a16:creationId xmlns:a16="http://schemas.microsoft.com/office/drawing/2014/main" id="{79DE9FAB-6BBA-4CFE-B67D-77B47F01ECA4}"/>
              </a:ext>
            </a:extLst>
          </p:cNvPr>
          <p:cNvGrpSpPr/>
          <p:nvPr/>
        </p:nvGrpSpPr>
        <p:grpSpPr>
          <a:xfrm>
            <a:off x="1329952" y="4524379"/>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Tree>
    <p:extLst>
      <p:ext uri="{BB962C8B-B14F-4D97-AF65-F5344CB8AC3E}">
        <p14:creationId xmlns:p14="http://schemas.microsoft.com/office/powerpoint/2010/main" val="2826690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79361-B9A1-48F2-9473-23DE30E2D151}"/>
              </a:ext>
            </a:extLst>
          </p:cNvPr>
          <p:cNvSpPr>
            <a:spLocks noGrp="1"/>
          </p:cNvSpPr>
          <p:nvPr>
            <p:ph type="title"/>
          </p:nvPr>
        </p:nvSpPr>
        <p:spPr>
          <a:xfrm>
            <a:off x="550862" y="503906"/>
            <a:ext cx="11090275" cy="1333057"/>
          </a:xfrm>
        </p:spPr>
        <p:txBody>
          <a:bodyPr vert="horz" wrap="square" lIns="0" tIns="0" rIns="0" bIns="0" rtlCol="0" anchor="t" anchorCtr="0">
            <a:normAutofit/>
          </a:bodyPr>
          <a:lstStyle>
            <a:lvl1pPr>
              <a:defRPr lang="en-US" dirty="0"/>
            </a:lvl1pPr>
          </a:lstStyle>
          <a:p>
            <a:pPr lvl="0"/>
            <a:r>
              <a:rPr lang="en-US"/>
              <a:t>Click to edit Master title style</a:t>
            </a:r>
            <a:endParaRPr lang="en-US" dirty="0"/>
          </a:p>
        </p:txBody>
      </p:sp>
      <p:sp>
        <p:nvSpPr>
          <p:cNvPr id="3" name="Vertical Text Placeholder 2">
            <a:extLst>
              <a:ext uri="{FF2B5EF4-FFF2-40B4-BE49-F238E27FC236}">
                <a16:creationId xmlns:a16="http://schemas.microsoft.com/office/drawing/2014/main" id="{FD986779-C2F3-447D-85F7-F6B0E2C97D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661572-1A59-4E3B-BA65-3329E9468C69}"/>
              </a:ext>
            </a:extLst>
          </p:cNvPr>
          <p:cNvSpPr>
            <a:spLocks noGrp="1"/>
          </p:cNvSpPr>
          <p:nvPr>
            <p:ph type="dt" sz="half" idx="10"/>
          </p:nvPr>
        </p:nvSpPr>
        <p:spPr/>
        <p:txBody>
          <a:bodyPr/>
          <a:lstStyle/>
          <a:p>
            <a:fld id="{EE2EBD84-71F4-4271-8C46-0D47C0A9B12E}" type="datetime2">
              <a:rPr lang="en-US" smtClean="0"/>
              <a:t>Wednesday, January 13, 2021</a:t>
            </a:fld>
            <a:endParaRPr lang="en-US" dirty="0"/>
          </a:p>
        </p:txBody>
      </p:sp>
      <p:sp>
        <p:nvSpPr>
          <p:cNvPr id="5" name="Footer Placeholder 4">
            <a:extLst>
              <a:ext uri="{FF2B5EF4-FFF2-40B4-BE49-F238E27FC236}">
                <a16:creationId xmlns:a16="http://schemas.microsoft.com/office/drawing/2014/main" id="{AFEF84F1-99FE-4F0B-9E76-F581C2C1B6D9}"/>
              </a:ext>
            </a:extLst>
          </p:cNvPr>
          <p:cNvSpPr>
            <a:spLocks noGrp="1"/>
          </p:cNvSpPr>
          <p:nvPr>
            <p:ph type="ftr" sz="quarter" idx="11"/>
          </p:nvPr>
        </p:nvSpPr>
        <p:spPr/>
        <p:txBody>
          <a:bodyPr/>
          <a:lstStyle/>
          <a:p>
            <a:r>
              <a:rPr lang="en-US" dirty="0"/>
              <a:t>Sample Footer</a:t>
            </a:r>
          </a:p>
        </p:txBody>
      </p:sp>
      <p:sp>
        <p:nvSpPr>
          <p:cNvPr id="6" name="Slide Number Placeholder 5">
            <a:extLst>
              <a:ext uri="{FF2B5EF4-FFF2-40B4-BE49-F238E27FC236}">
                <a16:creationId xmlns:a16="http://schemas.microsoft.com/office/drawing/2014/main" id="{97B2D769-16B1-43C4-BF14-3175533511ED}"/>
              </a:ext>
            </a:extLst>
          </p:cNvPr>
          <p:cNvSpPr>
            <a:spLocks noGrp="1"/>
          </p:cNvSpPr>
          <p:nvPr>
            <p:ph type="sldNum" sz="quarter" idx="12"/>
          </p:nvPr>
        </p:nvSpPr>
        <p:spPr/>
        <p:txBody>
          <a:bodyPr/>
          <a:lstStyle/>
          <a:p>
            <a:fld id="{DBA1B0FB-D917-4C8C-928F-313BD683BF39}" type="slidenum">
              <a:rPr lang="en-US" smtClean="0"/>
              <a:t>‹#›</a:t>
            </a:fld>
            <a:endParaRPr lang="en-US" dirty="0"/>
          </a:p>
        </p:txBody>
      </p:sp>
    </p:spTree>
    <p:extLst>
      <p:ext uri="{BB962C8B-B14F-4D97-AF65-F5344CB8AC3E}">
        <p14:creationId xmlns:p14="http://schemas.microsoft.com/office/powerpoint/2010/main" val="3418140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56583A-514F-4632-820D-E7EE236A46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73CBBB-7DDC-4437-8C7D-22A1C35202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C69EBF-DA20-4024-8006-B158D571E08E}"/>
              </a:ext>
            </a:extLst>
          </p:cNvPr>
          <p:cNvSpPr>
            <a:spLocks noGrp="1"/>
          </p:cNvSpPr>
          <p:nvPr>
            <p:ph type="dt" sz="half" idx="10"/>
          </p:nvPr>
        </p:nvSpPr>
        <p:spPr/>
        <p:txBody>
          <a:bodyPr/>
          <a:lstStyle/>
          <a:p>
            <a:fld id="{ABAE0CE1-F450-4107-B2CB-17B18F8A3F4A}" type="datetime2">
              <a:rPr lang="en-US" smtClean="0"/>
              <a:t>Wednesday, January 13, 2021</a:t>
            </a:fld>
            <a:endParaRPr lang="en-US" dirty="0"/>
          </a:p>
        </p:txBody>
      </p:sp>
      <p:sp>
        <p:nvSpPr>
          <p:cNvPr id="5" name="Footer Placeholder 4">
            <a:extLst>
              <a:ext uri="{FF2B5EF4-FFF2-40B4-BE49-F238E27FC236}">
                <a16:creationId xmlns:a16="http://schemas.microsoft.com/office/drawing/2014/main" id="{ADBAC8B9-14B5-4DF1-994D-AB47DB3BA0C5}"/>
              </a:ext>
            </a:extLst>
          </p:cNvPr>
          <p:cNvSpPr>
            <a:spLocks noGrp="1"/>
          </p:cNvSpPr>
          <p:nvPr>
            <p:ph type="ftr" sz="quarter" idx="11"/>
          </p:nvPr>
        </p:nvSpPr>
        <p:spPr/>
        <p:txBody>
          <a:bodyPr/>
          <a:lstStyle/>
          <a:p>
            <a:r>
              <a:rPr lang="en-US" dirty="0"/>
              <a:t>Sample Footer</a:t>
            </a:r>
          </a:p>
        </p:txBody>
      </p:sp>
      <p:sp>
        <p:nvSpPr>
          <p:cNvPr id="6" name="Slide Number Placeholder 5">
            <a:extLst>
              <a:ext uri="{FF2B5EF4-FFF2-40B4-BE49-F238E27FC236}">
                <a16:creationId xmlns:a16="http://schemas.microsoft.com/office/drawing/2014/main" id="{C7876582-5F9B-4F5E-AAD5-D608CB68EA3D}"/>
              </a:ext>
            </a:extLst>
          </p:cNvPr>
          <p:cNvSpPr>
            <a:spLocks noGrp="1"/>
          </p:cNvSpPr>
          <p:nvPr>
            <p:ph type="sldNum" sz="quarter" idx="12"/>
          </p:nvPr>
        </p:nvSpPr>
        <p:spPr/>
        <p:txBody>
          <a:bodyPr/>
          <a:lstStyle/>
          <a:p>
            <a:fld id="{DBA1B0FB-D917-4C8C-928F-313BD683BF39}" type="slidenum">
              <a:rPr lang="en-US" smtClean="0"/>
              <a:t>‹#›</a:t>
            </a:fld>
            <a:endParaRPr lang="en-US" dirty="0"/>
          </a:p>
        </p:txBody>
      </p:sp>
    </p:spTree>
    <p:extLst>
      <p:ext uri="{BB962C8B-B14F-4D97-AF65-F5344CB8AC3E}">
        <p14:creationId xmlns:p14="http://schemas.microsoft.com/office/powerpoint/2010/main" val="12174794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and Content 0">
    <p:bg>
      <p:bgPr>
        <a:solidFill>
          <a:srgbClr val="212121"/>
        </a:solidFill>
        <a:effectLst/>
      </p:bgPr>
    </p:bg>
    <p:spTree>
      <p:nvGrpSpPr>
        <p:cNvPr id="1" name=""/>
        <p:cNvGrpSpPr/>
        <p:nvPr/>
      </p:nvGrpSpPr>
      <p:grpSpPr>
        <a:xfrm>
          <a:off x="0" y="0"/>
          <a:ext cx="0" cy="0"/>
          <a:chOff x="0" y="0"/>
          <a:chExt cx="0" cy="0"/>
        </a:xfrm>
      </p:grpSpPr>
      <p:grpSp>
        <p:nvGrpSpPr>
          <p:cNvPr id="49" name="Group 6"/>
          <p:cNvGrpSpPr/>
          <p:nvPr/>
        </p:nvGrpSpPr>
        <p:grpSpPr>
          <a:xfrm>
            <a:off x="150812" y="0"/>
            <a:ext cx="2436814" cy="6858001"/>
            <a:chOff x="0" y="0"/>
            <a:chExt cx="2436813" cy="6858000"/>
          </a:xfrm>
        </p:grpSpPr>
        <p:sp>
          <p:nvSpPr>
            <p:cNvPr id="43" name="Freeform 6"/>
            <p:cNvSpPr/>
            <p:nvPr/>
          </p:nvSpPr>
          <p:spPr>
            <a:xfrm>
              <a:off x="306388" y="0"/>
              <a:ext cx="1122364" cy="5329238"/>
            </a:xfrm>
            <a:custGeom>
              <a:avLst/>
              <a:gdLst/>
              <a:ahLst/>
              <a:cxnLst>
                <a:cxn ang="0">
                  <a:pos x="wd2" y="hd2"/>
                </a:cxn>
                <a:cxn ang="5400000">
                  <a:pos x="wd2" y="hd2"/>
                </a:cxn>
                <a:cxn ang="10800000">
                  <a:pos x="wd2" y="hd2"/>
                </a:cxn>
                <a:cxn ang="16200000">
                  <a:pos x="wd2" y="hd2"/>
                </a:cxn>
              </a:cxnLst>
              <a:rect l="0" t="0" r="r" b="b"/>
              <a:pathLst>
                <a:path w="21600" h="21600" extrusionOk="0">
                  <a:moveTo>
                    <a:pt x="0" y="21426"/>
                  </a:moveTo>
                  <a:lnTo>
                    <a:pt x="4766" y="21600"/>
                  </a:lnTo>
                  <a:lnTo>
                    <a:pt x="21600" y="0"/>
                  </a:lnTo>
                  <a:lnTo>
                    <a:pt x="16712" y="0"/>
                  </a:lnTo>
                  <a:lnTo>
                    <a:pt x="0" y="21426"/>
                  </a:lnTo>
                  <a:close/>
                </a:path>
              </a:pathLst>
            </a:custGeom>
            <a:solidFill>
              <a:schemeClr val="accent1"/>
            </a:soli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44" name="Freeform 7"/>
            <p:cNvSpPr/>
            <p:nvPr/>
          </p:nvSpPr>
          <p:spPr>
            <a:xfrm>
              <a:off x="0" y="0"/>
              <a:ext cx="1117601" cy="52768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22" y="0"/>
                  </a:lnTo>
                  <a:lnTo>
                    <a:pt x="0" y="21444"/>
                  </a:lnTo>
                  <a:lnTo>
                    <a:pt x="4817"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45" name="Freeform 8"/>
            <p:cNvSpPr/>
            <p:nvPr/>
          </p:nvSpPr>
          <p:spPr>
            <a:xfrm>
              <a:off x="0" y="5238749"/>
              <a:ext cx="1228726" cy="16192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651" y="21600"/>
                  </a:lnTo>
                  <a:lnTo>
                    <a:pt x="21600" y="21600"/>
                  </a:lnTo>
                  <a:lnTo>
                    <a:pt x="0" y="0"/>
                  </a:lnTo>
                  <a:close/>
                </a:path>
              </a:pathLst>
            </a:cu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46" name="Freeform 9"/>
            <p:cNvSpPr/>
            <p:nvPr/>
          </p:nvSpPr>
          <p:spPr>
            <a:xfrm>
              <a:off x="306388" y="5291137"/>
              <a:ext cx="1495426" cy="15668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843" y="21600"/>
                  </a:lnTo>
                  <a:lnTo>
                    <a:pt x="21600" y="21600"/>
                  </a:lnTo>
                  <a:lnTo>
                    <a:pt x="0" y="0"/>
                  </a:lnTo>
                  <a:close/>
                </a:path>
              </a:pathLst>
            </a:custGeom>
            <a:solidFill>
              <a:srgbClr val="0C5A82"/>
            </a:soli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47" name="Freeform 10"/>
            <p:cNvSpPr/>
            <p:nvPr/>
          </p:nvSpPr>
          <p:spPr>
            <a:xfrm>
              <a:off x="306388" y="5286374"/>
              <a:ext cx="2130426" cy="1571626"/>
            </a:xfrm>
            <a:custGeom>
              <a:avLst/>
              <a:gdLst/>
              <a:ahLst/>
              <a:cxnLst>
                <a:cxn ang="0">
                  <a:pos x="wd2" y="hd2"/>
                </a:cxn>
                <a:cxn ang="5400000">
                  <a:pos x="wd2" y="hd2"/>
                </a:cxn>
                <a:cxn ang="10800000">
                  <a:pos x="wd2" y="hd2"/>
                </a:cxn>
                <a:cxn ang="16200000">
                  <a:pos x="wd2" y="hd2"/>
                </a:cxn>
              </a:cxnLst>
              <a:rect l="0" t="0" r="r" b="b"/>
              <a:pathLst>
                <a:path w="21600" h="21600" extrusionOk="0">
                  <a:moveTo>
                    <a:pt x="0" y="65"/>
                  </a:moveTo>
                  <a:lnTo>
                    <a:pt x="15162" y="21600"/>
                  </a:lnTo>
                  <a:lnTo>
                    <a:pt x="21600" y="21600"/>
                  </a:lnTo>
                  <a:lnTo>
                    <a:pt x="2511" y="589"/>
                  </a:lnTo>
                  <a:lnTo>
                    <a:pt x="0" y="0"/>
                  </a:lnTo>
                  <a:lnTo>
                    <a:pt x="0" y="65"/>
                  </a:lnTo>
                  <a:close/>
                </a:path>
              </a:pathLst>
            </a:custGeom>
            <a:solidFill>
              <a:srgbClr val="1287C3"/>
            </a:soli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48" name="Freeform 11"/>
            <p:cNvSpPr/>
            <p:nvPr/>
          </p:nvSpPr>
          <p:spPr>
            <a:xfrm>
              <a:off x="0" y="5238749"/>
              <a:ext cx="1695451" cy="16192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3721" y="1271"/>
                  </a:lnTo>
                  <a:lnTo>
                    <a:pt x="3115" y="572"/>
                  </a:lnTo>
                  <a:lnTo>
                    <a:pt x="3175" y="572"/>
                  </a:lnTo>
                  <a:lnTo>
                    <a:pt x="3175" y="508"/>
                  </a:lnTo>
                  <a:lnTo>
                    <a:pt x="3115" y="508"/>
                  </a:lnTo>
                  <a:lnTo>
                    <a:pt x="0" y="0"/>
                  </a:lnTo>
                  <a:lnTo>
                    <a:pt x="15654" y="2160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grpSp>
      <p:sp>
        <p:nvSpPr>
          <p:cNvPr id="50" name="Title Text"/>
          <p:cNvSpPr txBox="1">
            <a:spLocks noGrp="1"/>
          </p:cNvSpPr>
          <p:nvPr>
            <p:ph type="title"/>
          </p:nvPr>
        </p:nvSpPr>
        <p:spPr>
          <a:prstGeom prst="rect">
            <a:avLst/>
          </a:prstGeom>
        </p:spPr>
        <p:txBody>
          <a:bodyPr/>
          <a:lstStyle>
            <a:lvl1pPr>
              <a:defRPr>
                <a:solidFill>
                  <a:srgbClr val="FFFFFF"/>
                </a:solidFill>
              </a:defRPr>
            </a:lvl1pPr>
          </a:lstStyle>
          <a:p>
            <a:r>
              <a:t>Title Text</a:t>
            </a:r>
          </a:p>
        </p:txBody>
      </p:sp>
      <p:sp>
        <p:nvSpPr>
          <p:cNvPr id="51" name="Body Level One…"/>
          <p:cNvSpPr txBox="1">
            <a:spLocks noGrp="1"/>
          </p:cNvSpPr>
          <p:nvPr>
            <p:ph type="body" sz="half" idx="1"/>
          </p:nvPr>
        </p:nvSpPr>
        <p:spPr>
          <a:xfrm>
            <a:off x="1484309" y="2666999"/>
            <a:ext cx="10018715" cy="3124201"/>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52" name="Slide Number"/>
          <p:cNvSpPr txBox="1">
            <a:spLocks noGrp="1"/>
          </p:cNvSpPr>
          <p:nvPr>
            <p:ph type="sldNum" sz="quarter" idx="2"/>
          </p:nvPr>
        </p:nvSpPr>
        <p:spPr>
          <a:xfrm>
            <a:off x="11271883" y="5934123"/>
            <a:ext cx="231141" cy="231141"/>
          </a:xfrm>
          <a:prstGeom prst="rect">
            <a:avLst/>
          </a:prstGeom>
        </p:spPr>
        <p:txBody>
          <a:bodyPr/>
          <a:lstStyle>
            <a:lvl1pPr>
              <a:defRPr>
                <a:solidFill>
                  <a:srgbClr val="FFFFFF"/>
                </a:solidFill>
              </a:defRPr>
            </a:lvl1pPr>
          </a:lstStyle>
          <a:p>
            <a:fld id="{86CB4B4D-7CA3-9044-876B-883B54F8677D}" type="slidenum">
              <a:rPr/>
              <a:t>‹#›</a:t>
            </a:fld>
            <a:endParaRPr dirty="0"/>
          </a:p>
        </p:txBody>
      </p:sp>
    </p:spTree>
    <p:extLst>
      <p:ext uri="{BB962C8B-B14F-4D97-AF65-F5344CB8AC3E}">
        <p14:creationId xmlns:p14="http://schemas.microsoft.com/office/powerpoint/2010/main" val="1707435743"/>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Graphic 1" descr="Tag=AccentColor&#10;Flavor=Light&#10;Target=Fill">
            <a:extLst>
              <a:ext uri="{FF2B5EF4-FFF2-40B4-BE49-F238E27FC236}">
                <a16:creationId xmlns:a16="http://schemas.microsoft.com/office/drawing/2014/main" id="{0D57E7FA-E8FC-45AC-868F-CDC8144939D6}"/>
              </a:ext>
            </a:extLst>
          </p:cNvPr>
          <p:cNvSpPr/>
          <p:nvPr/>
        </p:nvSpPr>
        <p:spPr>
          <a:xfrm rot="10800000" flipV="1">
            <a:off x="2599854" y="527562"/>
            <a:ext cx="6992292" cy="5102484"/>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1508760" y="1591056"/>
            <a:ext cx="5705856" cy="3264408"/>
          </a:xfrm>
        </p:spPr>
        <p:txBody>
          <a:bodyPr anchor="b">
            <a:normAutofit/>
          </a:bodyPr>
          <a:lstStyle>
            <a:lvl1pPr algn="l">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1524000" y="4928616"/>
            <a:ext cx="5705856" cy="996696"/>
          </a:xfrm>
        </p:spPr>
        <p:txBody>
          <a:bodyPr/>
          <a:lstStyle>
            <a:lvl1pPr marL="0" indent="0" algn="l">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CE951E3-0794-422C-AF76-0AD4A7FB19EB}"/>
              </a:ext>
            </a:extLst>
          </p:cNvPr>
          <p:cNvSpPr>
            <a:spLocks noGrp="1"/>
          </p:cNvSpPr>
          <p:nvPr>
            <p:ph type="dt" sz="half" idx="10"/>
          </p:nvPr>
        </p:nvSpPr>
        <p:spPr/>
        <p:txBody>
          <a:bodyPr/>
          <a:lstStyle/>
          <a:p>
            <a:fld id="{3C04E684-10F4-4CC3-A0B9-F03AA7BE37CF}" type="datetimeFigureOut">
              <a:rPr lang="en-US" smtClean="0"/>
              <a:t>1/13/21</a:t>
            </a:fld>
            <a:endParaRPr lang="en-US" dirty="0"/>
          </a:p>
        </p:txBody>
      </p:sp>
      <p:sp>
        <p:nvSpPr>
          <p:cNvPr id="5" name="Footer Placeholder 4">
            <a:extLst>
              <a:ext uri="{FF2B5EF4-FFF2-40B4-BE49-F238E27FC236}">
                <a16:creationId xmlns:a16="http://schemas.microsoft.com/office/drawing/2014/main" id="{114EBFA8-0291-4D77-A9D9-B17FC2382A8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57AC4D4-C4EE-4624-A329-C608A1D5AFE1}"/>
              </a:ext>
            </a:extLst>
          </p:cNvPr>
          <p:cNvSpPr>
            <a:spLocks noGrp="1"/>
          </p:cNvSpPr>
          <p:nvPr>
            <p:ph type="sldNum" sz="quarter" idx="12"/>
          </p:nvPr>
        </p:nvSpPr>
        <p:spPr/>
        <p:txBody>
          <a:bodyPr/>
          <a:lstStyle/>
          <a:p>
            <a:fld id="{51845F5A-061D-4825-9AE9-D7794091C6CF}" type="slidenum">
              <a:rPr lang="en-US" smtClean="0"/>
              <a:t>‹#›</a:t>
            </a:fld>
            <a:endParaRPr lang="en-US" dirty="0"/>
          </a:p>
        </p:txBody>
      </p:sp>
    </p:spTree>
    <p:extLst>
      <p:ext uri="{BB962C8B-B14F-4D97-AF65-F5344CB8AC3E}">
        <p14:creationId xmlns:p14="http://schemas.microsoft.com/office/powerpoint/2010/main" val="14916283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fld id="{3C04E684-10F4-4CC3-A0B9-F03AA7BE37CF}" type="datetimeFigureOut">
              <a:rPr lang="en-US" smtClean="0"/>
              <a:t>1/13/21</a:t>
            </a:fld>
            <a:endParaRPr lang="en-US" dirty="0"/>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51845F5A-061D-4825-9AE9-D7794091C6CF}" type="slidenum">
              <a:rPr lang="en-US" smtClean="0"/>
              <a:t>‹#›</a:t>
            </a:fld>
            <a:endParaRPr lang="en-US" dirty="0"/>
          </a:p>
        </p:txBody>
      </p:sp>
    </p:spTree>
    <p:extLst>
      <p:ext uri="{BB962C8B-B14F-4D97-AF65-F5344CB8AC3E}">
        <p14:creationId xmlns:p14="http://schemas.microsoft.com/office/powerpoint/2010/main" val="28254239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fld id="{3C04E684-10F4-4CC3-A0B9-F03AA7BE37CF}" type="datetimeFigureOut">
              <a:rPr lang="en-US" smtClean="0"/>
              <a:t>1/13/21</a:t>
            </a:fld>
            <a:endParaRPr lang="en-US" dirty="0"/>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51845F5A-061D-4825-9AE9-D7794091C6CF}" type="slidenum">
              <a:rPr lang="en-US" smtClean="0"/>
              <a:t>‹#›</a:t>
            </a:fld>
            <a:endParaRPr lang="en-US" dirty="0"/>
          </a:p>
        </p:txBody>
      </p:sp>
    </p:spTree>
    <p:extLst>
      <p:ext uri="{BB962C8B-B14F-4D97-AF65-F5344CB8AC3E}">
        <p14:creationId xmlns:p14="http://schemas.microsoft.com/office/powerpoint/2010/main" val="36173640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fld id="{3C04E684-10F4-4CC3-A0B9-F03AA7BE37CF}" type="datetimeFigureOut">
              <a:rPr lang="en-US" smtClean="0"/>
              <a:t>1/13/21</a:t>
            </a:fld>
            <a:endParaRPr lang="en-US" dirty="0"/>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51845F5A-061D-4825-9AE9-D7794091C6CF}" type="slidenum">
              <a:rPr lang="en-US" smtClean="0"/>
              <a:t>‹#›</a:t>
            </a:fld>
            <a:endParaRPr lang="en-US" dirty="0"/>
          </a:p>
        </p:txBody>
      </p:sp>
    </p:spTree>
    <p:extLst>
      <p:ext uri="{BB962C8B-B14F-4D97-AF65-F5344CB8AC3E}">
        <p14:creationId xmlns:p14="http://schemas.microsoft.com/office/powerpoint/2010/main" val="6959740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fld id="{3C04E684-10F4-4CC3-A0B9-F03AA7BE37CF}" type="datetimeFigureOut">
              <a:rPr lang="en-US" smtClean="0"/>
              <a:t>1/13/21</a:t>
            </a:fld>
            <a:endParaRPr lang="en-US" dirty="0"/>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51845F5A-061D-4825-9AE9-D7794091C6CF}" type="slidenum">
              <a:rPr lang="en-US" smtClean="0"/>
              <a:t>‹#›</a:t>
            </a:fld>
            <a:endParaRPr lang="en-US" dirty="0"/>
          </a:p>
        </p:txBody>
      </p:sp>
    </p:spTree>
    <p:extLst>
      <p:ext uri="{BB962C8B-B14F-4D97-AF65-F5344CB8AC3E}">
        <p14:creationId xmlns:p14="http://schemas.microsoft.com/office/powerpoint/2010/main" val="38542279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2843784" y="1572768"/>
            <a:ext cx="6501384" cy="4096512"/>
          </a:xfrm>
        </p:spPr>
        <p:txBody>
          <a:bodyPr>
            <a:normAutofit/>
          </a:bodyPr>
          <a:lstStyle>
            <a:lvl1pPr algn="ctr">
              <a:defRPr sz="40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fld id="{3C04E684-10F4-4CC3-A0B9-F03AA7BE37CF}" type="datetimeFigureOut">
              <a:rPr lang="en-US" smtClean="0"/>
              <a:t>1/13/21</a:t>
            </a:fld>
            <a:endParaRPr lang="en-US" dirty="0"/>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51845F5A-061D-4825-9AE9-D7794091C6CF}" type="slidenum">
              <a:rPr lang="en-US" smtClean="0"/>
              <a:t>‹#›</a:t>
            </a:fld>
            <a:endParaRPr lang="en-US" dirty="0"/>
          </a:p>
        </p:txBody>
      </p:sp>
    </p:spTree>
    <p:extLst>
      <p:ext uri="{BB962C8B-B14F-4D97-AF65-F5344CB8AC3E}">
        <p14:creationId xmlns:p14="http://schemas.microsoft.com/office/powerpoint/2010/main" val="9524466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1/13/21</a:t>
            </a:fld>
            <a:endParaRPr lang="en-US" dirty="0"/>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dirty="0"/>
          </a:p>
        </p:txBody>
      </p:sp>
    </p:spTree>
    <p:extLst>
      <p:ext uri="{BB962C8B-B14F-4D97-AF65-F5344CB8AC3E}">
        <p14:creationId xmlns:p14="http://schemas.microsoft.com/office/powerpoint/2010/main" val="2268589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BC526-6DCD-4FF6-8395-D8C22E46E527}"/>
              </a:ext>
            </a:extLst>
          </p:cNvPr>
          <p:cNvGrpSpPr/>
          <p:nvPr/>
        </p:nvGrpSpPr>
        <p:grpSpPr>
          <a:xfrm>
            <a:off x="613998" y="5334748"/>
            <a:ext cx="678135" cy="990000"/>
            <a:chOff x="10490969" y="1448827"/>
            <a:chExt cx="678135" cy="990000"/>
          </a:xfrm>
        </p:grpSpPr>
        <p:sp>
          <p:nvSpPr>
            <p:cNvPr id="13" name="Freeform: Shape 12">
              <a:extLst>
                <a:ext uri="{FF2B5EF4-FFF2-40B4-BE49-F238E27FC236}">
                  <a16:creationId xmlns:a16="http://schemas.microsoft.com/office/drawing/2014/main" id="{02ECB475-568C-47AC-B16D-2E202DEB2DE0}"/>
                </a:ext>
              </a:extLst>
            </p:cNvPr>
            <p:cNvSpPr>
              <a:spLocks noChangeAspect="1"/>
            </p:cNvSpPr>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Oval 13">
              <a:extLst>
                <a:ext uri="{FF2B5EF4-FFF2-40B4-BE49-F238E27FC236}">
                  <a16:creationId xmlns:a16="http://schemas.microsoft.com/office/drawing/2014/main" id="{080D8764-525A-441E-B58F-068E82F09714}"/>
                </a:ext>
              </a:extLst>
            </p:cNvPr>
            <p:cNvSpPr/>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 name="Oval 14">
              <a:extLst>
                <a:ext uri="{FF2B5EF4-FFF2-40B4-BE49-F238E27FC236}">
                  <a16:creationId xmlns:a16="http://schemas.microsoft.com/office/drawing/2014/main" id="{11196109-6F2B-4738-B2FC-2CCC753AABD4}"/>
                </a:ext>
              </a:extLst>
            </p:cNvPr>
            <p:cNvSpPr/>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 name="Freeform: Shape 15">
              <a:extLst>
                <a:ext uri="{FF2B5EF4-FFF2-40B4-BE49-F238E27FC236}">
                  <a16:creationId xmlns:a16="http://schemas.microsoft.com/office/drawing/2014/main" id="{F7E468C2-69B8-470B-85E3-801A3CB1D7E2}"/>
                </a:ext>
              </a:extLst>
            </p:cNvPr>
            <p:cNvSpPr>
              <a:spLocks noChangeAspect="1"/>
            </p:cNvSpPr>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2" name="Title 1">
            <a:extLst>
              <a:ext uri="{FF2B5EF4-FFF2-40B4-BE49-F238E27FC236}">
                <a16:creationId xmlns:a16="http://schemas.microsoft.com/office/drawing/2014/main" id="{B1A4B040-51E3-4DA0-B21D-EEE173E7536F}"/>
              </a:ext>
            </a:extLst>
          </p:cNvPr>
          <p:cNvSpPr>
            <a:spLocks noGrp="1"/>
          </p:cNvSpPr>
          <p:nvPr>
            <p:ph type="title"/>
          </p:nvPr>
        </p:nvSpPr>
        <p:spPr>
          <a:xfrm>
            <a:off x="550862" y="549275"/>
            <a:ext cx="11091600" cy="1332000"/>
          </a:xfrm>
        </p:spPr>
        <p:txBody>
          <a:bodyPr vert="horz" wrap="square" lIns="0" tIns="0" rIns="0" bIns="0" rtlCol="0" anchor="t" anchorCtr="0">
            <a:normAutofit/>
          </a:bodyPr>
          <a:lstStyle>
            <a:lvl1pPr>
              <a:defRPr lang="en-US" dirty="0"/>
            </a:lvl1pPr>
          </a:lstStyle>
          <a:p>
            <a:pPr lvl="0">
              <a:lnSpc>
                <a:spcPct val="100000"/>
              </a:lnSpc>
            </a:pPr>
            <a:r>
              <a:rPr lang="en-US"/>
              <a:t>Click to edit Master title style</a:t>
            </a:r>
            <a:endParaRPr lang="en-US" dirty="0"/>
          </a:p>
        </p:txBody>
      </p:sp>
      <p:sp>
        <p:nvSpPr>
          <p:cNvPr id="3" name="Content Placeholder 2">
            <a:extLst>
              <a:ext uri="{FF2B5EF4-FFF2-40B4-BE49-F238E27FC236}">
                <a16:creationId xmlns:a16="http://schemas.microsoft.com/office/drawing/2014/main" id="{F8A2CD90-429B-4A55-B6C8-DD6CE6994118}"/>
              </a:ext>
            </a:extLst>
          </p:cNvPr>
          <p:cNvSpPr>
            <a:spLocks noGrp="1"/>
          </p:cNvSpPr>
          <p:nvPr>
            <p:ph idx="1"/>
          </p:nvPr>
        </p:nvSpPr>
        <p:spPr>
          <a:xfrm>
            <a:off x="550863" y="2113199"/>
            <a:ext cx="11090274" cy="3979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D4EE704-5DCA-484E-85E0-0E3A7B1C5046}"/>
              </a:ext>
            </a:extLst>
          </p:cNvPr>
          <p:cNvSpPr>
            <a:spLocks noGrp="1"/>
          </p:cNvSpPr>
          <p:nvPr>
            <p:ph type="dt" sz="half" idx="10"/>
          </p:nvPr>
        </p:nvSpPr>
        <p:spPr/>
        <p:txBody>
          <a:bodyPr/>
          <a:lstStyle/>
          <a:p>
            <a:fld id="{6FE8C025-CD7A-4966-867E-81CF82B15267}" type="datetime2">
              <a:rPr lang="en-US" smtClean="0"/>
              <a:t>Wednesday, January 13, 2021</a:t>
            </a:fld>
            <a:endParaRPr lang="en-US" dirty="0"/>
          </a:p>
        </p:txBody>
      </p:sp>
      <p:sp>
        <p:nvSpPr>
          <p:cNvPr id="5" name="Footer Placeholder 4">
            <a:extLst>
              <a:ext uri="{FF2B5EF4-FFF2-40B4-BE49-F238E27FC236}">
                <a16:creationId xmlns:a16="http://schemas.microsoft.com/office/drawing/2014/main" id="{4CA69B66-1C18-44A2-93F7-97DED26F24AB}"/>
              </a:ext>
            </a:extLst>
          </p:cNvPr>
          <p:cNvSpPr>
            <a:spLocks noGrp="1"/>
          </p:cNvSpPr>
          <p:nvPr>
            <p:ph type="ftr" sz="quarter" idx="11"/>
          </p:nvPr>
        </p:nvSpPr>
        <p:spPr/>
        <p:txBody>
          <a:bodyPr/>
          <a:lstStyle/>
          <a:p>
            <a:r>
              <a:rPr lang="en-US" dirty="0"/>
              <a:t>Sample Footer</a:t>
            </a:r>
          </a:p>
        </p:txBody>
      </p:sp>
      <p:sp>
        <p:nvSpPr>
          <p:cNvPr id="6" name="Slide Number Placeholder 5">
            <a:extLst>
              <a:ext uri="{FF2B5EF4-FFF2-40B4-BE49-F238E27FC236}">
                <a16:creationId xmlns:a16="http://schemas.microsoft.com/office/drawing/2014/main" id="{7E44B5A0-66FA-433A-8DC5-C097C63B4DFC}"/>
              </a:ext>
            </a:extLst>
          </p:cNvPr>
          <p:cNvSpPr>
            <a:spLocks noGrp="1"/>
          </p:cNvSpPr>
          <p:nvPr>
            <p:ph type="sldNum" sz="quarter" idx="12"/>
          </p:nvPr>
        </p:nvSpPr>
        <p:spPr/>
        <p:txBody>
          <a:bodyPr/>
          <a:lstStyle/>
          <a:p>
            <a:fld id="{DBA1B0FB-D917-4C8C-928F-313BD683BF39}" type="slidenum">
              <a:rPr lang="en-US" smtClean="0"/>
              <a:t>‹#›</a:t>
            </a:fld>
            <a:endParaRPr lang="en-US" dirty="0"/>
          </a:p>
        </p:txBody>
      </p:sp>
    </p:spTree>
    <p:extLst>
      <p:ext uri="{BB962C8B-B14F-4D97-AF65-F5344CB8AC3E}">
        <p14:creationId xmlns:p14="http://schemas.microsoft.com/office/powerpoint/2010/main" val="36397949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6" name="Freeform: Shape 5" descr="Mask ID=&#10;Mask position=bottom, center&#10;Mask family= brushstroke, landscape, wide">
            <a:extLst>
              <a:ext uri="{FF2B5EF4-FFF2-40B4-BE49-F238E27FC236}">
                <a16:creationId xmlns:a16="http://schemas.microsoft.com/office/drawing/2014/main" id="{736BF44D-E8DD-45FA-931D-CBCC67D57944}"/>
              </a:ext>
            </a:extLst>
          </p:cNvPr>
          <p:cNvSpPr/>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w="32707" cap="flat">
            <a:noFill/>
            <a:prstDash val="solid"/>
            <a:miter/>
          </a:ln>
        </p:spPr>
        <p:txBody>
          <a:bodyPr wrap="square" rtlCol="0" anchor="ctr">
            <a:noAutofit/>
          </a:bodyPr>
          <a:lstStyle/>
          <a:p>
            <a:endParaRPr lang="en-US" dirty="0"/>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1/13/21</a:t>
            </a:fld>
            <a:endParaRPr lang="en-US" dirty="0"/>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dirty="0"/>
          </a:p>
        </p:txBody>
      </p:sp>
    </p:spTree>
    <p:extLst>
      <p:ext uri="{BB962C8B-B14F-4D97-AF65-F5344CB8AC3E}">
        <p14:creationId xmlns:p14="http://schemas.microsoft.com/office/powerpoint/2010/main" val="24202815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dirty="0">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fld id="{3C04E684-10F4-4CC3-A0B9-F03AA7BE37CF}" type="datetimeFigureOut">
              <a:rPr lang="en-US" smtClean="0"/>
              <a:t>1/13/21</a:t>
            </a:fld>
            <a:endParaRPr lang="en-US" dirty="0"/>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endParaRPr lang="en-US" dirty="0"/>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51845F5A-061D-4825-9AE9-D7794091C6CF}" type="slidenum">
              <a:rPr lang="en-US" smtClean="0"/>
              <a:t>‹#›</a:t>
            </a:fld>
            <a:endParaRPr lang="en-US" dirty="0"/>
          </a:p>
        </p:txBody>
      </p:sp>
    </p:spTree>
    <p:extLst>
      <p:ext uri="{BB962C8B-B14F-4D97-AF65-F5344CB8AC3E}">
        <p14:creationId xmlns:p14="http://schemas.microsoft.com/office/powerpoint/2010/main" val="27615011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fld id="{3C04E684-10F4-4CC3-A0B9-F03AA7BE37CF}" type="datetimeFigureOut">
              <a:rPr lang="en-US" smtClean="0"/>
              <a:t>1/13/21</a:t>
            </a:fld>
            <a:endParaRPr lang="en-US" dirty="0"/>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51845F5A-061D-4825-9AE9-D7794091C6CF}" type="slidenum">
              <a:rPr lang="en-US" smtClean="0"/>
              <a:t>‹#›</a:t>
            </a:fld>
            <a:endParaRPr lang="en-US" dirty="0"/>
          </a:p>
        </p:txBody>
      </p:sp>
    </p:spTree>
    <p:extLst>
      <p:ext uri="{BB962C8B-B14F-4D97-AF65-F5344CB8AC3E}">
        <p14:creationId xmlns:p14="http://schemas.microsoft.com/office/powerpoint/2010/main" val="40644947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888B-58B8-4428-8B1D-4E26FC5DD5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4F67B-D516-42FA-A2CA-2DCD37CFE8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BA5FF-4919-4FF8-9C04-06CE156B762F}"/>
              </a:ext>
            </a:extLst>
          </p:cNvPr>
          <p:cNvSpPr>
            <a:spLocks noGrp="1"/>
          </p:cNvSpPr>
          <p:nvPr>
            <p:ph type="dt" sz="half" idx="10"/>
          </p:nvPr>
        </p:nvSpPr>
        <p:spPr/>
        <p:txBody>
          <a:bodyPr/>
          <a:lstStyle/>
          <a:p>
            <a:fld id="{3C04E684-10F4-4CC3-A0B9-F03AA7BE37CF}" type="datetimeFigureOut">
              <a:rPr lang="en-US" smtClean="0"/>
              <a:t>1/13/21</a:t>
            </a:fld>
            <a:endParaRPr lang="en-US" dirty="0"/>
          </a:p>
        </p:txBody>
      </p:sp>
      <p:sp>
        <p:nvSpPr>
          <p:cNvPr id="5" name="Footer Placeholder 4">
            <a:extLst>
              <a:ext uri="{FF2B5EF4-FFF2-40B4-BE49-F238E27FC236}">
                <a16:creationId xmlns:a16="http://schemas.microsoft.com/office/drawing/2014/main" id="{CBEDA970-128E-4150-8E5A-A1B056E8350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AEC6CD1-EE5E-42EF-B76D-BB803BA6AB5E}"/>
              </a:ext>
            </a:extLst>
          </p:cNvPr>
          <p:cNvSpPr>
            <a:spLocks noGrp="1"/>
          </p:cNvSpPr>
          <p:nvPr>
            <p:ph type="sldNum" sz="quarter" idx="12"/>
          </p:nvPr>
        </p:nvSpPr>
        <p:spPr/>
        <p:txBody>
          <a:bodyPr/>
          <a:lstStyle/>
          <a:p>
            <a:fld id="{51845F5A-061D-4825-9AE9-D7794091C6CF}" type="slidenum">
              <a:rPr lang="en-US" smtClean="0"/>
              <a:t>‹#›</a:t>
            </a:fld>
            <a:endParaRPr lang="en-US" dirty="0"/>
          </a:p>
        </p:txBody>
      </p:sp>
    </p:spTree>
    <p:extLst>
      <p:ext uri="{BB962C8B-B14F-4D97-AF65-F5344CB8AC3E}">
        <p14:creationId xmlns:p14="http://schemas.microsoft.com/office/powerpoint/2010/main" val="19851745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0C2A1B-34CA-4877-9435-D77DF32575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255E5E-4A81-44CC-8D99-F56E625D46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CEECF-A221-4ECC-AD9C-E197D516D24C}"/>
              </a:ext>
            </a:extLst>
          </p:cNvPr>
          <p:cNvSpPr>
            <a:spLocks noGrp="1"/>
          </p:cNvSpPr>
          <p:nvPr>
            <p:ph type="dt" sz="half" idx="10"/>
          </p:nvPr>
        </p:nvSpPr>
        <p:spPr/>
        <p:txBody>
          <a:bodyPr/>
          <a:lstStyle/>
          <a:p>
            <a:fld id="{3C04E684-10F4-4CC3-A0B9-F03AA7BE37CF}" type="datetimeFigureOut">
              <a:rPr lang="en-US" smtClean="0"/>
              <a:t>1/13/21</a:t>
            </a:fld>
            <a:endParaRPr lang="en-US" dirty="0"/>
          </a:p>
        </p:txBody>
      </p:sp>
      <p:sp>
        <p:nvSpPr>
          <p:cNvPr id="5" name="Footer Placeholder 4">
            <a:extLst>
              <a:ext uri="{FF2B5EF4-FFF2-40B4-BE49-F238E27FC236}">
                <a16:creationId xmlns:a16="http://schemas.microsoft.com/office/drawing/2014/main" id="{018F41AE-0DDE-49ED-9F0C-E0E16F599A0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7B47FB7-77F0-4C43-B81E-D04B31C953DA}"/>
              </a:ext>
            </a:extLst>
          </p:cNvPr>
          <p:cNvSpPr>
            <a:spLocks noGrp="1"/>
          </p:cNvSpPr>
          <p:nvPr>
            <p:ph type="sldNum" sz="quarter" idx="12"/>
          </p:nvPr>
        </p:nvSpPr>
        <p:spPr/>
        <p:txBody>
          <a:bodyPr/>
          <a:lstStyle/>
          <a:p>
            <a:fld id="{51845F5A-061D-4825-9AE9-D7794091C6CF}" type="slidenum">
              <a:rPr lang="en-US" smtClean="0"/>
              <a:t>‹#›</a:t>
            </a:fld>
            <a:endParaRPr lang="en-US" dirty="0"/>
          </a:p>
        </p:txBody>
      </p:sp>
    </p:spTree>
    <p:extLst>
      <p:ext uri="{BB962C8B-B14F-4D97-AF65-F5344CB8AC3E}">
        <p14:creationId xmlns:p14="http://schemas.microsoft.com/office/powerpoint/2010/main" val="17555121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4644CBB8-40B8-42F8-9172-07A476341DDA}"/>
              </a:ext>
            </a:extLst>
          </p:cNvPr>
          <p:cNvGrpSpPr/>
          <p:nvPr/>
        </p:nvGrpSpPr>
        <p:grpSpPr>
          <a:xfrm>
            <a:off x="356481" y="879007"/>
            <a:ext cx="734257" cy="760506"/>
            <a:chOff x="5243759" y="1363788"/>
            <a:chExt cx="734257" cy="760506"/>
          </a:xfrm>
        </p:grpSpPr>
        <p:sp>
          <p:nvSpPr>
            <p:cNvPr id="49" name="Freeform 5">
              <a:extLst>
                <a:ext uri="{FF2B5EF4-FFF2-40B4-BE49-F238E27FC236}">
                  <a16:creationId xmlns:a16="http://schemas.microsoft.com/office/drawing/2014/main" id="{35CE073E-302A-4AA7-98C7-8667DDDCFA18}"/>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0" name="Freeform 6">
              <a:extLst>
                <a:ext uri="{FF2B5EF4-FFF2-40B4-BE49-F238E27FC236}">
                  <a16:creationId xmlns:a16="http://schemas.microsoft.com/office/drawing/2014/main" id="{4FD1AE2F-DD70-4E93-B905-E052A23F0B1C}"/>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1" name="Freeform 8">
              <a:extLst>
                <a:ext uri="{FF2B5EF4-FFF2-40B4-BE49-F238E27FC236}">
                  <a16:creationId xmlns:a16="http://schemas.microsoft.com/office/drawing/2014/main" id="{E8D529E5-8838-47F0-98A4-2D46F11E499C}"/>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2" name="Title 1">
            <a:extLst>
              <a:ext uri="{FF2B5EF4-FFF2-40B4-BE49-F238E27FC236}">
                <a16:creationId xmlns:a16="http://schemas.microsoft.com/office/drawing/2014/main" id="{45DA2564-D3DB-48AD-83F0-6CC6B5743960}"/>
              </a:ext>
            </a:extLst>
          </p:cNvPr>
          <p:cNvSpPr>
            <a:spLocks noGrp="1"/>
          </p:cNvSpPr>
          <p:nvPr>
            <p:ph type="title"/>
          </p:nvPr>
        </p:nvSpPr>
        <p:spPr>
          <a:xfrm>
            <a:off x="563563" y="474345"/>
            <a:ext cx="11077574" cy="2954655"/>
          </a:xfrm>
        </p:spPr>
        <p:txBody>
          <a:bodyPr vert="horz" wrap="square" lIns="0" tIns="0" rIns="0" bIns="0" rtlCol="0" anchor="b" anchorCtr="0">
            <a:normAutofit/>
          </a:bodyPr>
          <a:lstStyle>
            <a:lvl1pPr>
              <a:defRPr lang="en-US" sz="6400" dirty="0"/>
            </a:lvl1pPr>
          </a:lstStyle>
          <a:p>
            <a:pPr lvl="0">
              <a:lnSpc>
                <a:spcPct val="100000"/>
              </a:lnSpc>
            </a:pPr>
            <a:r>
              <a:rPr lang="en-US"/>
              <a:t>Click to edit Master title style</a:t>
            </a:r>
            <a:endParaRPr lang="en-US" dirty="0"/>
          </a:p>
        </p:txBody>
      </p:sp>
      <p:sp>
        <p:nvSpPr>
          <p:cNvPr id="4" name="Date Placeholder 3">
            <a:extLst>
              <a:ext uri="{FF2B5EF4-FFF2-40B4-BE49-F238E27FC236}">
                <a16:creationId xmlns:a16="http://schemas.microsoft.com/office/drawing/2014/main" id="{56403DDF-462A-45CE-931B-010AB4F73C3F}"/>
              </a:ext>
            </a:extLst>
          </p:cNvPr>
          <p:cNvSpPr>
            <a:spLocks noGrp="1"/>
          </p:cNvSpPr>
          <p:nvPr>
            <p:ph type="dt" sz="half" idx="10"/>
          </p:nvPr>
        </p:nvSpPr>
        <p:spPr/>
        <p:txBody>
          <a:bodyPr/>
          <a:lstStyle/>
          <a:p>
            <a:fld id="{FE809929-0719-4517-94D6-FDF7F99E70F6}" type="datetime2">
              <a:rPr lang="en-US" smtClean="0"/>
              <a:t>Wednesday, January 13, 2021</a:t>
            </a:fld>
            <a:endParaRPr lang="en-US" dirty="0"/>
          </a:p>
        </p:txBody>
      </p:sp>
      <p:sp>
        <p:nvSpPr>
          <p:cNvPr id="5" name="Footer Placeholder 4">
            <a:extLst>
              <a:ext uri="{FF2B5EF4-FFF2-40B4-BE49-F238E27FC236}">
                <a16:creationId xmlns:a16="http://schemas.microsoft.com/office/drawing/2014/main" id="{39E10702-2ACF-4768-9E91-8CB87B89594D}"/>
              </a:ext>
            </a:extLst>
          </p:cNvPr>
          <p:cNvSpPr>
            <a:spLocks noGrp="1"/>
          </p:cNvSpPr>
          <p:nvPr>
            <p:ph type="ftr" sz="quarter" idx="11"/>
          </p:nvPr>
        </p:nvSpPr>
        <p:spPr/>
        <p:txBody>
          <a:bodyPr/>
          <a:lstStyle/>
          <a:p>
            <a:r>
              <a:rPr lang="en-US" dirty="0"/>
              <a:t>Sample Footer</a:t>
            </a:r>
          </a:p>
        </p:txBody>
      </p:sp>
      <p:sp>
        <p:nvSpPr>
          <p:cNvPr id="6" name="Slide Number Placeholder 5">
            <a:extLst>
              <a:ext uri="{FF2B5EF4-FFF2-40B4-BE49-F238E27FC236}">
                <a16:creationId xmlns:a16="http://schemas.microsoft.com/office/drawing/2014/main" id="{E8DFA722-391E-4FCF-8E15-0D7E2EC02B63}"/>
              </a:ext>
            </a:extLst>
          </p:cNvPr>
          <p:cNvSpPr>
            <a:spLocks noGrp="1"/>
          </p:cNvSpPr>
          <p:nvPr>
            <p:ph type="sldNum" sz="quarter" idx="12"/>
          </p:nvPr>
        </p:nvSpPr>
        <p:spPr/>
        <p:txBody>
          <a:bodyPr/>
          <a:lstStyle/>
          <a:p>
            <a:fld id="{DBA1B0FB-D917-4C8C-928F-313BD683BF39}" type="slidenum">
              <a:rPr lang="en-US" smtClean="0"/>
              <a:t>‹#›</a:t>
            </a:fld>
            <a:endParaRPr lang="en-US" dirty="0"/>
          </a:p>
        </p:txBody>
      </p:sp>
      <p:sp>
        <p:nvSpPr>
          <p:cNvPr id="3" name="Text Placeholder 2">
            <a:extLst>
              <a:ext uri="{FF2B5EF4-FFF2-40B4-BE49-F238E27FC236}">
                <a16:creationId xmlns:a16="http://schemas.microsoft.com/office/drawing/2014/main" id="{76EEA752-36DA-440B-8747-0EB2914080EE}"/>
              </a:ext>
            </a:extLst>
          </p:cNvPr>
          <p:cNvSpPr>
            <a:spLocks noGrp="1"/>
          </p:cNvSpPr>
          <p:nvPr>
            <p:ph type="body" idx="1"/>
          </p:nvPr>
        </p:nvSpPr>
        <p:spPr>
          <a:xfrm>
            <a:off x="566271" y="3629772"/>
            <a:ext cx="11074866" cy="2678953"/>
          </a:xfrm>
        </p:spPr>
        <p:txBody>
          <a:bodyPr>
            <a:normAutofit/>
          </a:bodyPr>
          <a:lstStyle>
            <a:lvl1pPr marL="0" indent="0">
              <a:lnSpc>
                <a:spcPct val="110000"/>
              </a:lnSpc>
              <a:spcBef>
                <a:spcPts val="0"/>
              </a:spcBef>
              <a:buNone/>
              <a:defRPr sz="2400">
                <a:solidFill>
                  <a:schemeClr val="tx1">
                    <a:alpha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1" name="Freeform: Shape 40">
            <a:extLst>
              <a:ext uri="{FF2B5EF4-FFF2-40B4-BE49-F238E27FC236}">
                <a16:creationId xmlns:a16="http://schemas.microsoft.com/office/drawing/2014/main" id="{0BCC02B0-8581-4752-B7BC-3CE1EF17B9F7}"/>
              </a:ext>
            </a:extLst>
          </p:cNvPr>
          <p:cNvSpPr>
            <a:spLocks noChangeAspect="1"/>
          </p:cNvSpPr>
          <p:nvPr/>
        </p:nvSpPr>
        <p:spPr>
          <a:xfrm rot="18900000">
            <a:off x="11209132" y="4448189"/>
            <a:ext cx="999200" cy="1262947"/>
          </a:xfrm>
          <a:custGeom>
            <a:avLst/>
            <a:gdLst>
              <a:gd name="connsiteX0" fmla="*/ 540000 w 999200"/>
              <a:gd name="connsiteY0" fmla="*/ 0 h 1262947"/>
              <a:gd name="connsiteX1" fmla="*/ 999200 w 999200"/>
              <a:gd name="connsiteY1" fmla="*/ 815317 h 1262947"/>
              <a:gd name="connsiteX2" fmla="*/ 552185 w 999200"/>
              <a:gd name="connsiteY2" fmla="*/ 1262333 h 1262947"/>
              <a:gd name="connsiteX3" fmla="*/ 540000 w 999200"/>
              <a:gd name="connsiteY3" fmla="*/ 1262947 h 1262947"/>
              <a:gd name="connsiteX4" fmla="*/ 0 w 999200"/>
              <a:gd name="connsiteY4" fmla="*/ 992947 h 1262947"/>
              <a:gd name="connsiteX5" fmla="*/ 10971 w 999200"/>
              <a:gd name="connsiteY5" fmla="*/ 938533 h 1262947"/>
              <a:gd name="connsiteX6" fmla="*/ 15626 w 999200"/>
              <a:gd name="connsiteY6" fmla="*/ 931034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9200" h="1262947">
                <a:moveTo>
                  <a:pt x="540000" y="0"/>
                </a:moveTo>
                <a:lnTo>
                  <a:pt x="999200" y="815317"/>
                </a:lnTo>
                <a:lnTo>
                  <a:pt x="552185" y="1262333"/>
                </a:lnTo>
                <a:lnTo>
                  <a:pt x="540000" y="1262947"/>
                </a:lnTo>
                <a:cubicBezTo>
                  <a:pt x="241766" y="1262947"/>
                  <a:pt x="0" y="1142064"/>
                  <a:pt x="0" y="992947"/>
                </a:cubicBezTo>
                <a:cubicBezTo>
                  <a:pt x="0" y="974307"/>
                  <a:pt x="3778" y="956109"/>
                  <a:pt x="10971" y="938533"/>
                </a:cubicBezTo>
                <a:lnTo>
                  <a:pt x="15626" y="931034"/>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10200000" scaled="0"/>
          </a:gradFill>
          <a:ln>
            <a:noFill/>
          </a:ln>
          <a:effectLst>
            <a:innerShdw blurRad="254000" dist="101600" dir="42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3" name="Freeform: Shape 42">
            <a:extLst>
              <a:ext uri="{FF2B5EF4-FFF2-40B4-BE49-F238E27FC236}">
                <a16:creationId xmlns:a16="http://schemas.microsoft.com/office/drawing/2014/main" id="{EA0FF4DB-8180-4D26-AEAE-7ECDB670F71D}"/>
              </a:ext>
            </a:extLst>
          </p:cNvPr>
          <p:cNvSpPr/>
          <p:nvPr/>
        </p:nvSpPr>
        <p:spPr>
          <a:xfrm rot="2700000">
            <a:off x="11686937" y="4853516"/>
            <a:ext cx="540000" cy="978284"/>
          </a:xfrm>
          <a:custGeom>
            <a:avLst/>
            <a:gdLst>
              <a:gd name="connsiteX0" fmla="*/ 113288 w 540000"/>
              <a:gd name="connsiteY0" fmla="*/ 0 h 978284"/>
              <a:gd name="connsiteX1" fmla="*/ 539386 w 540000"/>
              <a:gd name="connsiteY1" fmla="*/ 426099 h 978284"/>
              <a:gd name="connsiteX2" fmla="*/ 540000 w 540000"/>
              <a:gd name="connsiteY2" fmla="*/ 438284 h 978284"/>
              <a:gd name="connsiteX3" fmla="*/ 270000 w 540000"/>
              <a:gd name="connsiteY3" fmla="*/ 978284 h 978284"/>
              <a:gd name="connsiteX4" fmla="*/ 0 w 540000"/>
              <a:gd name="connsiteY4" fmla="*/ 438284 h 978284"/>
              <a:gd name="connsiteX5" fmla="*/ 79081 w 540000"/>
              <a:gd name="connsiteY5" fmla="*/ 56446 h 97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 h="978284">
                <a:moveTo>
                  <a:pt x="113288" y="0"/>
                </a:moveTo>
                <a:lnTo>
                  <a:pt x="539386" y="426099"/>
                </a:lnTo>
                <a:lnTo>
                  <a:pt x="540000" y="438284"/>
                </a:lnTo>
                <a:cubicBezTo>
                  <a:pt x="540000" y="736518"/>
                  <a:pt x="419117" y="978284"/>
                  <a:pt x="270000" y="978284"/>
                </a:cubicBezTo>
                <a:cubicBezTo>
                  <a:pt x="120883" y="978284"/>
                  <a:pt x="0" y="736518"/>
                  <a:pt x="0" y="438284"/>
                </a:cubicBezTo>
                <a:cubicBezTo>
                  <a:pt x="0" y="289167"/>
                  <a:pt x="30220" y="154167"/>
                  <a:pt x="79081" y="56446"/>
                </a:cubicBezTo>
                <a:close/>
              </a:path>
            </a:pathLst>
          </a:cu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1734349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94729CA3-91C4-4A89-9448-A2F0E409177A}"/>
              </a:ext>
            </a:extLst>
          </p:cNvPr>
          <p:cNvSpPr>
            <a:spLocks noChangeAspect="1"/>
          </p:cNvSpPr>
          <p:nvPr/>
        </p:nvSpPr>
        <p:spPr>
          <a:xfrm>
            <a:off x="11069864" y="33337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13" name="Group 12">
            <a:extLst>
              <a:ext uri="{FF2B5EF4-FFF2-40B4-BE49-F238E27FC236}">
                <a16:creationId xmlns:a16="http://schemas.microsoft.com/office/drawing/2014/main" id="{168347B7-45FA-4A01-924D-DC385B720B3E}"/>
              </a:ext>
            </a:extLst>
          </p:cNvPr>
          <p:cNvGrpSpPr/>
          <p:nvPr/>
        </p:nvGrpSpPr>
        <p:grpSpPr>
          <a:xfrm>
            <a:off x="331786" y="5528198"/>
            <a:ext cx="631474" cy="667800"/>
            <a:chOff x="2994153" y="1378666"/>
            <a:chExt cx="631474" cy="667800"/>
          </a:xfrm>
        </p:grpSpPr>
        <p:sp>
          <p:nvSpPr>
            <p:cNvPr id="20" name="Freeform: Shape 19">
              <a:extLst>
                <a:ext uri="{FF2B5EF4-FFF2-40B4-BE49-F238E27FC236}">
                  <a16:creationId xmlns:a16="http://schemas.microsoft.com/office/drawing/2014/main" id="{31167DA1-25D1-4E60-A62E-42B6F56A96EC}"/>
                </a:ext>
              </a:extLst>
            </p:cNvPr>
            <p:cNvSpPr>
              <a:spLocks noChangeAspect="1"/>
            </p:cNvSpPr>
            <p:nvPr/>
          </p:nvSpPr>
          <p:spPr>
            <a:xfrm rot="2700000">
              <a:off x="3039890" y="1332929"/>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 name="Oval 20">
              <a:extLst>
                <a:ext uri="{FF2B5EF4-FFF2-40B4-BE49-F238E27FC236}">
                  <a16:creationId xmlns:a16="http://schemas.microsoft.com/office/drawing/2014/main" id="{6B7B7215-A661-477E-91D0-CDBE5564D2B9}"/>
                </a:ext>
              </a:extLst>
            </p:cNvPr>
            <p:cNvSpPr/>
            <p:nvPr/>
          </p:nvSpPr>
          <p:spPr>
            <a:xfrm rot="8100000">
              <a:off x="3047090" y="1506466"/>
              <a:ext cx="270000" cy="54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2" name="Title 1">
            <a:extLst>
              <a:ext uri="{FF2B5EF4-FFF2-40B4-BE49-F238E27FC236}">
                <a16:creationId xmlns:a16="http://schemas.microsoft.com/office/drawing/2014/main" id="{8978E540-142B-4A82-9C3F-E61BC190AEED}"/>
              </a:ext>
            </a:extLst>
          </p:cNvPr>
          <p:cNvSpPr>
            <a:spLocks noGrp="1"/>
          </p:cNvSpPr>
          <p:nvPr>
            <p:ph type="title"/>
          </p:nvPr>
        </p:nvSpPr>
        <p:spPr>
          <a:xfrm>
            <a:off x="550863" y="549275"/>
            <a:ext cx="11090274" cy="1332000"/>
          </a:xfrm>
        </p:spPr>
        <p:txBody>
          <a:bodyPr/>
          <a:lstStyle>
            <a:lvl1pPr>
              <a:lnSpc>
                <a:spcPct val="100000"/>
              </a:lnSpc>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2C6BF36-D4F5-4363-B440-BDAE50BBD4B6}"/>
              </a:ext>
            </a:extLst>
          </p:cNvPr>
          <p:cNvSpPr>
            <a:spLocks noGrp="1"/>
          </p:cNvSpPr>
          <p:nvPr>
            <p:ph sz="half" idx="1"/>
          </p:nvPr>
        </p:nvSpPr>
        <p:spPr>
          <a:xfrm>
            <a:off x="550862" y="2097175"/>
            <a:ext cx="5435600" cy="399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8362910-87AA-4E67-992D-8D4822FD89FE}"/>
              </a:ext>
            </a:extLst>
          </p:cNvPr>
          <p:cNvSpPr>
            <a:spLocks noGrp="1"/>
          </p:cNvSpPr>
          <p:nvPr>
            <p:ph sz="half" idx="2"/>
          </p:nvPr>
        </p:nvSpPr>
        <p:spPr>
          <a:xfrm>
            <a:off x="6205538" y="2097175"/>
            <a:ext cx="5435600" cy="399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B99A8AF-0998-4613-B1D8-C14ECBFFDF67}"/>
              </a:ext>
            </a:extLst>
          </p:cNvPr>
          <p:cNvSpPr>
            <a:spLocks noGrp="1"/>
          </p:cNvSpPr>
          <p:nvPr>
            <p:ph type="dt" sz="half" idx="10"/>
          </p:nvPr>
        </p:nvSpPr>
        <p:spPr/>
        <p:txBody>
          <a:bodyPr/>
          <a:lstStyle/>
          <a:p>
            <a:fld id="{20E95673-5512-4AAA-9AEB-E00C61EC65D5}" type="datetime2">
              <a:rPr lang="en-US" smtClean="0"/>
              <a:t>Wednesday, January 13, 2021</a:t>
            </a:fld>
            <a:endParaRPr lang="en-US" dirty="0"/>
          </a:p>
        </p:txBody>
      </p:sp>
      <p:sp>
        <p:nvSpPr>
          <p:cNvPr id="6" name="Footer Placeholder 5">
            <a:extLst>
              <a:ext uri="{FF2B5EF4-FFF2-40B4-BE49-F238E27FC236}">
                <a16:creationId xmlns:a16="http://schemas.microsoft.com/office/drawing/2014/main" id="{66E44EAA-B8A9-4428-A9DF-1174DA940990}"/>
              </a:ext>
            </a:extLst>
          </p:cNvPr>
          <p:cNvSpPr>
            <a:spLocks noGrp="1"/>
          </p:cNvSpPr>
          <p:nvPr>
            <p:ph type="ftr" sz="quarter" idx="11"/>
          </p:nvPr>
        </p:nvSpPr>
        <p:spPr/>
        <p:txBody>
          <a:bodyPr/>
          <a:lstStyle/>
          <a:p>
            <a:r>
              <a:rPr lang="en-US" dirty="0"/>
              <a:t>Sample Footer</a:t>
            </a:r>
          </a:p>
        </p:txBody>
      </p:sp>
      <p:sp>
        <p:nvSpPr>
          <p:cNvPr id="7" name="Slide Number Placeholder 6">
            <a:extLst>
              <a:ext uri="{FF2B5EF4-FFF2-40B4-BE49-F238E27FC236}">
                <a16:creationId xmlns:a16="http://schemas.microsoft.com/office/drawing/2014/main" id="{19E5C381-C899-4BF9-B584-2D78074D1CB2}"/>
              </a:ext>
            </a:extLst>
          </p:cNvPr>
          <p:cNvSpPr>
            <a:spLocks noGrp="1"/>
          </p:cNvSpPr>
          <p:nvPr>
            <p:ph type="sldNum" sz="quarter" idx="12"/>
          </p:nvPr>
        </p:nvSpPr>
        <p:spPr/>
        <p:txBody>
          <a:bodyPr/>
          <a:lstStyle/>
          <a:p>
            <a:fld id="{DBA1B0FB-D917-4C8C-928F-313BD683BF39}" type="slidenum">
              <a:rPr lang="en-US" smtClean="0"/>
              <a:t>‹#›</a:t>
            </a:fld>
            <a:endParaRPr lang="en-US" dirty="0"/>
          </a:p>
        </p:txBody>
      </p:sp>
    </p:spTree>
    <p:extLst>
      <p:ext uri="{BB962C8B-B14F-4D97-AF65-F5344CB8AC3E}">
        <p14:creationId xmlns:p14="http://schemas.microsoft.com/office/powerpoint/2010/main" val="3590188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FD65A50E-2F73-4426-8586-9731AFA2D2E0}"/>
              </a:ext>
            </a:extLst>
          </p:cNvPr>
          <p:cNvSpPr>
            <a:spLocks noChangeAspect="1"/>
          </p:cNvSpPr>
          <p:nvPr/>
        </p:nvSpPr>
        <p:spPr>
          <a:xfrm>
            <a:off x="11091612" y="5893466"/>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 name="Rectangle 10">
            <a:extLst>
              <a:ext uri="{FF2B5EF4-FFF2-40B4-BE49-F238E27FC236}">
                <a16:creationId xmlns:a16="http://schemas.microsoft.com/office/drawing/2014/main" id="{EB89C080-4102-49AE-BDA9-59A4A67E2486}"/>
              </a:ext>
            </a:extLst>
          </p:cNvPr>
          <p:cNvSpPr/>
          <p:nvPr/>
        </p:nvSpPr>
        <p:spPr>
          <a:xfrm>
            <a:off x="11451612" y="5827878"/>
            <a:ext cx="379049" cy="360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DE62014-F04C-495A-964E-6B888D49CDE9}"/>
              </a:ext>
            </a:extLst>
          </p:cNvPr>
          <p:cNvSpPr>
            <a:spLocks noGrp="1"/>
          </p:cNvSpPr>
          <p:nvPr>
            <p:ph type="title"/>
          </p:nvPr>
        </p:nvSpPr>
        <p:spPr>
          <a:xfrm>
            <a:off x="550862" y="549275"/>
            <a:ext cx="11097551" cy="1332000"/>
          </a:xfrm>
        </p:spPr>
        <p:txBody>
          <a:bodyPr vert="horz" wrap="square" lIns="0" tIns="0" rIns="0" bIns="0" rtlCol="0" anchor="t" anchorCtr="0">
            <a:normAutofit/>
          </a:bodyPr>
          <a:lstStyle>
            <a:lvl1pPr>
              <a:defRPr lang="en-US" sz="3200" dirty="0"/>
            </a:lvl1p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555DF027-E633-44EE-ACA0-C205930AA93E}"/>
              </a:ext>
            </a:extLst>
          </p:cNvPr>
          <p:cNvSpPr>
            <a:spLocks noGrp="1"/>
          </p:cNvSpPr>
          <p:nvPr>
            <p:ph type="body" idx="1"/>
          </p:nvPr>
        </p:nvSpPr>
        <p:spPr>
          <a:xfrm>
            <a:off x="550864" y="1881275"/>
            <a:ext cx="5437186" cy="535354"/>
          </a:xfrm>
        </p:spPr>
        <p:txBody>
          <a:bodyPr anchor="b">
            <a:normAutofit/>
          </a:bodyPr>
          <a:lstStyle>
            <a:lvl1pPr marL="0" indent="0">
              <a:buNone/>
              <a:defRPr sz="14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A4F363-FEEF-4CD2-A18E-17AE8D485171}"/>
              </a:ext>
            </a:extLst>
          </p:cNvPr>
          <p:cNvSpPr>
            <a:spLocks noGrp="1"/>
          </p:cNvSpPr>
          <p:nvPr>
            <p:ph sz="half" idx="2"/>
          </p:nvPr>
        </p:nvSpPr>
        <p:spPr>
          <a:xfrm>
            <a:off x="550863" y="2577270"/>
            <a:ext cx="5429114" cy="3515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4E50F8C-4D64-40FD-AE8C-6A1F3C2A84ED}"/>
              </a:ext>
            </a:extLst>
          </p:cNvPr>
          <p:cNvSpPr>
            <a:spLocks noGrp="1"/>
          </p:cNvSpPr>
          <p:nvPr>
            <p:ph type="body" sz="quarter" idx="3"/>
          </p:nvPr>
        </p:nvSpPr>
        <p:spPr>
          <a:xfrm>
            <a:off x="6212024" y="1881275"/>
            <a:ext cx="5436392" cy="535354"/>
          </a:xfrm>
        </p:spPr>
        <p:txBody>
          <a:bodyPr vert="horz" wrap="square" lIns="0" tIns="0" rIns="0" bIns="0" rtlCol="0" anchor="b">
            <a:normAutofit/>
          </a:bodyPr>
          <a:lstStyle>
            <a:lvl1pPr>
              <a:defRPr lang="en-US" sz="1400" b="0" cap="all" spc="200" baseline="0" dirty="0">
                <a:solidFill>
                  <a:schemeClr val="tx1"/>
                </a:solidFill>
              </a:defRPr>
            </a:lvl1pPr>
          </a:lstStyle>
          <a:p>
            <a:pPr marL="0" lvl="0" indent="0">
              <a:buNone/>
            </a:pPr>
            <a:r>
              <a:rPr lang="en-US"/>
              <a:t>Click to edit Master text styles</a:t>
            </a:r>
          </a:p>
        </p:txBody>
      </p:sp>
      <p:sp>
        <p:nvSpPr>
          <p:cNvPr id="6" name="Content Placeholder 5">
            <a:extLst>
              <a:ext uri="{FF2B5EF4-FFF2-40B4-BE49-F238E27FC236}">
                <a16:creationId xmlns:a16="http://schemas.microsoft.com/office/drawing/2014/main" id="{A7AC943E-DB2B-40E0-907F-8EA1404791DE}"/>
              </a:ext>
            </a:extLst>
          </p:cNvPr>
          <p:cNvSpPr>
            <a:spLocks noGrp="1"/>
          </p:cNvSpPr>
          <p:nvPr>
            <p:ph sz="quarter" idx="4"/>
          </p:nvPr>
        </p:nvSpPr>
        <p:spPr>
          <a:xfrm>
            <a:off x="6212023" y="2577270"/>
            <a:ext cx="5436391" cy="3515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CDCD5B-3F26-4AFA-8BD4-E5D8DD2AF494}"/>
              </a:ext>
            </a:extLst>
          </p:cNvPr>
          <p:cNvSpPr>
            <a:spLocks noGrp="1"/>
          </p:cNvSpPr>
          <p:nvPr>
            <p:ph type="dt" sz="half" idx="10"/>
          </p:nvPr>
        </p:nvSpPr>
        <p:spPr/>
        <p:txBody>
          <a:bodyPr/>
          <a:lstStyle/>
          <a:p>
            <a:fld id="{C13138FA-2E87-4873-8BBA-13E447C9A99A}" type="datetime2">
              <a:rPr lang="en-US" smtClean="0"/>
              <a:t>Wednesday, January 13, 2021</a:t>
            </a:fld>
            <a:endParaRPr lang="en-US" dirty="0"/>
          </a:p>
        </p:txBody>
      </p:sp>
      <p:sp>
        <p:nvSpPr>
          <p:cNvPr id="8" name="Footer Placeholder 7">
            <a:extLst>
              <a:ext uri="{FF2B5EF4-FFF2-40B4-BE49-F238E27FC236}">
                <a16:creationId xmlns:a16="http://schemas.microsoft.com/office/drawing/2014/main" id="{3D10D1EE-83A0-4FB5-9B25-8A73DE891A87}"/>
              </a:ext>
            </a:extLst>
          </p:cNvPr>
          <p:cNvSpPr>
            <a:spLocks noGrp="1"/>
          </p:cNvSpPr>
          <p:nvPr>
            <p:ph type="ftr" sz="quarter" idx="11"/>
          </p:nvPr>
        </p:nvSpPr>
        <p:spPr/>
        <p:txBody>
          <a:bodyPr/>
          <a:lstStyle/>
          <a:p>
            <a:r>
              <a:rPr lang="en-US" dirty="0"/>
              <a:t>Sample Footer</a:t>
            </a:r>
          </a:p>
        </p:txBody>
      </p:sp>
      <p:sp>
        <p:nvSpPr>
          <p:cNvPr id="9" name="Slide Number Placeholder 8">
            <a:extLst>
              <a:ext uri="{FF2B5EF4-FFF2-40B4-BE49-F238E27FC236}">
                <a16:creationId xmlns:a16="http://schemas.microsoft.com/office/drawing/2014/main" id="{03031C35-2E5B-491D-85ED-DB42A4FE1623}"/>
              </a:ext>
            </a:extLst>
          </p:cNvPr>
          <p:cNvSpPr>
            <a:spLocks noGrp="1"/>
          </p:cNvSpPr>
          <p:nvPr>
            <p:ph type="sldNum" sz="quarter" idx="12"/>
          </p:nvPr>
        </p:nvSpPr>
        <p:spPr/>
        <p:txBody>
          <a:bodyPr/>
          <a:lstStyle/>
          <a:p>
            <a:fld id="{DBA1B0FB-D917-4C8C-928F-313BD683BF39}" type="slidenum">
              <a:rPr lang="en-US" smtClean="0"/>
              <a:t>‹#›</a:t>
            </a:fld>
            <a:endParaRPr lang="en-US" dirty="0"/>
          </a:p>
        </p:txBody>
      </p:sp>
    </p:spTree>
    <p:extLst>
      <p:ext uri="{BB962C8B-B14F-4D97-AF65-F5344CB8AC3E}">
        <p14:creationId xmlns:p14="http://schemas.microsoft.com/office/powerpoint/2010/main" val="4216270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2053C-0E9C-4159-B7C9-6AB74343918D}"/>
              </a:ext>
            </a:extLst>
          </p:cNvPr>
          <p:cNvSpPr>
            <a:spLocks noGrp="1"/>
          </p:cNvSpPr>
          <p:nvPr>
            <p:ph type="title"/>
          </p:nvPr>
        </p:nvSpPr>
        <p:spPr>
          <a:xfrm>
            <a:off x="3359149" y="550799"/>
            <a:ext cx="8283313" cy="5542025"/>
          </a:xfrm>
        </p:spPr>
        <p:txBody>
          <a:bodyPr vert="horz" wrap="square" lIns="0" tIns="0" rIns="0" bIns="0" rtlCol="0" anchor="ctr" anchorCtr="0">
            <a:normAutofit/>
          </a:bodyPr>
          <a:lstStyle>
            <a:lvl1pPr>
              <a:defRPr lang="en-US" dirty="0"/>
            </a:lvl1pPr>
          </a:lstStyle>
          <a:p>
            <a:pPr lvl="0">
              <a:lnSpc>
                <a:spcPct val="100000"/>
              </a:lnSpc>
            </a:pPr>
            <a:r>
              <a:rPr lang="en-US"/>
              <a:t>Click to edit Master title style</a:t>
            </a:r>
            <a:endParaRPr lang="en-US" dirty="0"/>
          </a:p>
        </p:txBody>
      </p:sp>
      <p:sp>
        <p:nvSpPr>
          <p:cNvPr id="3" name="Date Placeholder 2">
            <a:extLst>
              <a:ext uri="{FF2B5EF4-FFF2-40B4-BE49-F238E27FC236}">
                <a16:creationId xmlns:a16="http://schemas.microsoft.com/office/drawing/2014/main" id="{D4F51F65-E111-4656-83BE-CFCDE2DD6CD6}"/>
              </a:ext>
            </a:extLst>
          </p:cNvPr>
          <p:cNvSpPr>
            <a:spLocks noGrp="1"/>
          </p:cNvSpPr>
          <p:nvPr>
            <p:ph type="dt" sz="half" idx="10"/>
          </p:nvPr>
        </p:nvSpPr>
        <p:spPr/>
        <p:txBody>
          <a:bodyPr/>
          <a:lstStyle/>
          <a:p>
            <a:fld id="{D75BB40A-97BD-4BFB-B639-0BFF95FDE8B7}" type="datetime2">
              <a:rPr lang="en-US" smtClean="0"/>
              <a:t>Wednesday, January 13, 2021</a:t>
            </a:fld>
            <a:endParaRPr lang="en-US" dirty="0"/>
          </a:p>
        </p:txBody>
      </p:sp>
      <p:sp>
        <p:nvSpPr>
          <p:cNvPr id="4" name="Footer Placeholder 3">
            <a:extLst>
              <a:ext uri="{FF2B5EF4-FFF2-40B4-BE49-F238E27FC236}">
                <a16:creationId xmlns:a16="http://schemas.microsoft.com/office/drawing/2014/main" id="{F9FF82CB-2D17-4918-821E-485475CF243B}"/>
              </a:ext>
            </a:extLst>
          </p:cNvPr>
          <p:cNvSpPr>
            <a:spLocks noGrp="1"/>
          </p:cNvSpPr>
          <p:nvPr>
            <p:ph type="ftr" sz="quarter" idx="11"/>
          </p:nvPr>
        </p:nvSpPr>
        <p:spPr/>
        <p:txBody>
          <a:bodyPr/>
          <a:lstStyle/>
          <a:p>
            <a:r>
              <a:rPr lang="en-US" dirty="0"/>
              <a:t>Sample Footer</a:t>
            </a:r>
          </a:p>
        </p:txBody>
      </p:sp>
      <p:sp>
        <p:nvSpPr>
          <p:cNvPr id="5" name="Slide Number Placeholder 4">
            <a:extLst>
              <a:ext uri="{FF2B5EF4-FFF2-40B4-BE49-F238E27FC236}">
                <a16:creationId xmlns:a16="http://schemas.microsoft.com/office/drawing/2014/main" id="{7B66589D-A056-4817-AE15-39D87FE13169}"/>
              </a:ext>
            </a:extLst>
          </p:cNvPr>
          <p:cNvSpPr>
            <a:spLocks noGrp="1"/>
          </p:cNvSpPr>
          <p:nvPr>
            <p:ph type="sldNum" sz="quarter" idx="12"/>
          </p:nvPr>
        </p:nvSpPr>
        <p:spPr/>
        <p:txBody>
          <a:bodyPr/>
          <a:lstStyle/>
          <a:p>
            <a:fld id="{DBA1B0FB-D917-4C8C-928F-313BD683BF39}" type="slidenum">
              <a:rPr lang="en-US" smtClean="0"/>
              <a:t>‹#›</a:t>
            </a:fld>
            <a:endParaRPr lang="en-US" dirty="0"/>
          </a:p>
        </p:txBody>
      </p:sp>
      <p:sp>
        <p:nvSpPr>
          <p:cNvPr id="39" name="Freeform: Shape 38">
            <a:extLst>
              <a:ext uri="{FF2B5EF4-FFF2-40B4-BE49-F238E27FC236}">
                <a16:creationId xmlns:a16="http://schemas.microsoft.com/office/drawing/2014/main" id="{E489F067-39E1-4757-BC11-6169A343F2E1}"/>
              </a:ext>
            </a:extLst>
          </p:cNvPr>
          <p:cNvSpPr>
            <a:spLocks noChangeAspect="1"/>
          </p:cNvSpPr>
          <p:nvPr/>
        </p:nvSpPr>
        <p:spPr>
          <a:xfrm rot="18900000" flipV="1">
            <a:off x="-410727" y="3958416"/>
            <a:ext cx="3536330" cy="1853969"/>
          </a:xfrm>
          <a:custGeom>
            <a:avLst/>
            <a:gdLst>
              <a:gd name="connsiteX0" fmla="*/ 3536330 w 3536330"/>
              <a:gd name="connsiteY0" fmla="*/ 1853969 h 1853969"/>
              <a:gd name="connsiteX1" fmla="*/ 1682362 w 3536330"/>
              <a:gd name="connsiteY1" fmla="*/ 0 h 1853969"/>
              <a:gd name="connsiteX2" fmla="*/ 52157 w 3536330"/>
              <a:gd name="connsiteY2" fmla="*/ 970257 h 1853969"/>
              <a:gd name="connsiteX3" fmla="*/ 0 w 3536330"/>
              <a:gd name="connsiteY3" fmla="*/ 1078528 h 1853969"/>
              <a:gd name="connsiteX4" fmla="*/ 757215 w 3536330"/>
              <a:gd name="connsiteY4" fmla="*/ 1835743 h 1853969"/>
              <a:gd name="connsiteX5" fmla="*/ 774211 w 3536330"/>
              <a:gd name="connsiteY5" fmla="*/ 1667149 h 1853969"/>
              <a:gd name="connsiteX6" fmla="*/ 1682362 w 3536330"/>
              <a:gd name="connsiteY6" fmla="*/ 926985 h 1853969"/>
              <a:gd name="connsiteX7" fmla="*/ 2609345 w 3536330"/>
              <a:gd name="connsiteY7" fmla="*/ 1853969 h 1853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6330" h="1853969">
                <a:moveTo>
                  <a:pt x="3536330" y="1853969"/>
                </a:moveTo>
                <a:cubicBezTo>
                  <a:pt x="3536330" y="830051"/>
                  <a:pt x="2706280" y="0"/>
                  <a:pt x="1682362" y="0"/>
                </a:cubicBezTo>
                <a:cubicBezTo>
                  <a:pt x="978418" y="0"/>
                  <a:pt x="366107" y="392328"/>
                  <a:pt x="52157" y="970257"/>
                </a:cubicBezTo>
                <a:lnTo>
                  <a:pt x="0" y="1078528"/>
                </a:lnTo>
                <a:lnTo>
                  <a:pt x="757215" y="1835743"/>
                </a:lnTo>
                <a:lnTo>
                  <a:pt x="774211" y="1667149"/>
                </a:lnTo>
                <a:cubicBezTo>
                  <a:pt x="860649" y="1244739"/>
                  <a:pt x="1234397" y="926985"/>
                  <a:pt x="1682362" y="926985"/>
                </a:cubicBezTo>
                <a:cubicBezTo>
                  <a:pt x="2194320" y="926985"/>
                  <a:pt x="2609345" y="1342010"/>
                  <a:pt x="2609345" y="1853969"/>
                </a:cubicBezTo>
                <a:close/>
              </a:path>
            </a:pathLst>
          </a:custGeom>
          <a:gradFill flip="none" rotWithShape="1">
            <a:gsLst>
              <a:gs pos="97000">
                <a:schemeClr val="bg2"/>
              </a:gs>
              <a:gs pos="31000">
                <a:schemeClr val="bg2">
                  <a:lumMod val="90000"/>
                  <a:lumOff val="10000"/>
                </a:schemeClr>
              </a:gs>
            </a:gsLst>
            <a:lin ang="15000000" scaled="0"/>
            <a:tileRect/>
          </a:gradFill>
          <a:ln>
            <a:noFill/>
          </a:ln>
          <a:effectLst>
            <a:innerShdw blurRad="355600" dist="101600" dir="16200000">
              <a:schemeClr val="accent1">
                <a:lumMod val="60000"/>
                <a:lumOff val="40000"/>
                <a:alpha val="8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 name="Freeform: Shape 32">
            <a:extLst>
              <a:ext uri="{FF2B5EF4-FFF2-40B4-BE49-F238E27FC236}">
                <a16:creationId xmlns:a16="http://schemas.microsoft.com/office/drawing/2014/main" id="{DD231011-607F-42F1-B2D9-2BA8E91CC6AF}"/>
              </a:ext>
            </a:extLst>
          </p:cNvPr>
          <p:cNvSpPr>
            <a:spLocks noChangeAspect="1"/>
          </p:cNvSpPr>
          <p:nvPr/>
        </p:nvSpPr>
        <p:spPr>
          <a:xfrm rot="18900000" flipV="1">
            <a:off x="-481151" y="3649708"/>
            <a:ext cx="3478701" cy="2164843"/>
          </a:xfrm>
          <a:custGeom>
            <a:avLst/>
            <a:gdLst>
              <a:gd name="connsiteX0" fmla="*/ 3478701 w 3478701"/>
              <a:gd name="connsiteY0" fmla="*/ 2164843 h 2164843"/>
              <a:gd name="connsiteX1" fmla="*/ 1624733 w 3478701"/>
              <a:gd name="connsiteY1" fmla="*/ 0 h 2164843"/>
              <a:gd name="connsiteX2" fmla="*/ 87393 w 3478701"/>
              <a:gd name="connsiteY2" fmla="*/ 954459 h 2164843"/>
              <a:gd name="connsiteX3" fmla="*/ 0 w 3478701"/>
              <a:gd name="connsiteY3" fmla="*/ 1122434 h 2164843"/>
              <a:gd name="connsiteX4" fmla="*/ 736015 w 3478701"/>
              <a:gd name="connsiteY4" fmla="*/ 1858449 h 2164843"/>
              <a:gd name="connsiteX5" fmla="*/ 739424 w 3478701"/>
              <a:gd name="connsiteY5" fmla="*/ 1842964 h 2164843"/>
              <a:gd name="connsiteX6" fmla="*/ 1624733 w 3478701"/>
              <a:gd name="connsiteY6" fmla="*/ 1082422 h 2164843"/>
              <a:gd name="connsiteX7" fmla="*/ 2551716 w 3478701"/>
              <a:gd name="connsiteY7" fmla="*/ 2164843 h 216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701" h="2164843">
                <a:moveTo>
                  <a:pt x="3478701" y="2164843"/>
                </a:moveTo>
                <a:cubicBezTo>
                  <a:pt x="3478701" y="969234"/>
                  <a:pt x="2648651" y="0"/>
                  <a:pt x="1624733" y="0"/>
                </a:cubicBezTo>
                <a:cubicBezTo>
                  <a:pt x="984784" y="0"/>
                  <a:pt x="420564" y="378607"/>
                  <a:pt x="87393" y="954459"/>
                </a:cubicBezTo>
                <a:lnTo>
                  <a:pt x="0" y="1122434"/>
                </a:lnTo>
                <a:lnTo>
                  <a:pt x="736015" y="1858449"/>
                </a:lnTo>
                <a:lnTo>
                  <a:pt x="739424" y="1842964"/>
                </a:lnTo>
                <a:cubicBezTo>
                  <a:pt x="856791" y="1402344"/>
                  <a:pt x="1208766" y="1082422"/>
                  <a:pt x="1624733" y="1082422"/>
                </a:cubicBezTo>
                <a:cubicBezTo>
                  <a:pt x="2136692" y="1082422"/>
                  <a:pt x="2551716" y="1567038"/>
                  <a:pt x="2551716" y="2164843"/>
                </a:cubicBezTo>
                <a:close/>
              </a:path>
            </a:pathLst>
          </a:custGeom>
          <a:solidFill>
            <a:schemeClr val="bg2">
              <a:lumMod val="50000"/>
              <a:lumOff val="50000"/>
              <a:alpha val="40000"/>
            </a:schemeClr>
          </a:solidFill>
          <a:ln>
            <a:noFill/>
          </a:ln>
          <a:effectLst>
            <a:softEdge rad="381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Oval 23">
            <a:extLst>
              <a:ext uri="{FF2B5EF4-FFF2-40B4-BE49-F238E27FC236}">
                <a16:creationId xmlns:a16="http://schemas.microsoft.com/office/drawing/2014/main" id="{EC472EFA-56B5-4A41-8D4B-E9F37727F34D}"/>
              </a:ext>
            </a:extLst>
          </p:cNvPr>
          <p:cNvSpPr/>
          <p:nvPr/>
        </p:nvSpPr>
        <p:spPr>
          <a:xfrm rot="13500000" flipV="1">
            <a:off x="1512277" y="2840042"/>
            <a:ext cx="214196" cy="933178"/>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2" name="Oval 41">
            <a:extLst>
              <a:ext uri="{FF2B5EF4-FFF2-40B4-BE49-F238E27FC236}">
                <a16:creationId xmlns:a16="http://schemas.microsoft.com/office/drawing/2014/main" id="{33781B6C-21AD-489D-A3CB-522BB2AC543F}"/>
              </a:ext>
            </a:extLst>
          </p:cNvPr>
          <p:cNvSpPr>
            <a:spLocks noChangeAspect="1"/>
          </p:cNvSpPr>
          <p:nvPr/>
        </p:nvSpPr>
        <p:spPr>
          <a:xfrm>
            <a:off x="1780661" y="385236"/>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51" name="Group 50">
            <a:extLst>
              <a:ext uri="{FF2B5EF4-FFF2-40B4-BE49-F238E27FC236}">
                <a16:creationId xmlns:a16="http://schemas.microsoft.com/office/drawing/2014/main" id="{01AD5B80-530E-44CD-8D4A-2796FB214CBF}"/>
              </a:ext>
            </a:extLst>
          </p:cNvPr>
          <p:cNvGrpSpPr/>
          <p:nvPr/>
        </p:nvGrpSpPr>
        <p:grpSpPr>
          <a:xfrm>
            <a:off x="623181" y="1514007"/>
            <a:ext cx="734257" cy="760506"/>
            <a:chOff x="5243759" y="1363788"/>
            <a:chExt cx="734257" cy="760506"/>
          </a:xfrm>
        </p:grpSpPr>
        <p:sp>
          <p:nvSpPr>
            <p:cNvPr id="52" name="Freeform 5">
              <a:extLst>
                <a:ext uri="{FF2B5EF4-FFF2-40B4-BE49-F238E27FC236}">
                  <a16:creationId xmlns:a16="http://schemas.microsoft.com/office/drawing/2014/main" id="{2F746AA8-9050-4515-9B17-BC8503685299}"/>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3" name="Freeform 6">
              <a:extLst>
                <a:ext uri="{FF2B5EF4-FFF2-40B4-BE49-F238E27FC236}">
                  <a16:creationId xmlns:a16="http://schemas.microsoft.com/office/drawing/2014/main" id="{23EC1AC3-1698-46D5-80B7-F22F15E1A5E4}"/>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4" name="Freeform 8">
              <a:extLst>
                <a:ext uri="{FF2B5EF4-FFF2-40B4-BE49-F238E27FC236}">
                  <a16:creationId xmlns:a16="http://schemas.microsoft.com/office/drawing/2014/main" id="{73766156-553C-46EB-93FA-4F37CC0FF5CF}"/>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Tree>
    <p:extLst>
      <p:ext uri="{BB962C8B-B14F-4D97-AF65-F5344CB8AC3E}">
        <p14:creationId xmlns:p14="http://schemas.microsoft.com/office/powerpoint/2010/main" val="2084895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lstStyle/>
          <a:p>
            <a:fld id="{9EE9E0E3-ECF6-4CFE-8698-AEFEBCECC3C0}" type="datetime2">
              <a:rPr lang="en-US" smtClean="0"/>
              <a:t>Wednesday, January 13, 2021</a:t>
            </a:fld>
            <a:endParaRPr lang="en-US" dirty="0"/>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lstStyle/>
          <a:p>
            <a:r>
              <a:rPr lang="en-US" dirty="0"/>
              <a:t>Sample Footer</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lstStyle/>
          <a:p>
            <a:fld id="{DBA1B0FB-D917-4C8C-928F-313BD683BF39}" type="slidenum">
              <a:rPr lang="en-US" smtClean="0"/>
              <a:t>‹#›</a:t>
            </a:fld>
            <a:endParaRPr lang="en-US" dirty="0"/>
          </a:p>
        </p:txBody>
      </p:sp>
    </p:spTree>
    <p:extLst>
      <p:ext uri="{BB962C8B-B14F-4D97-AF65-F5344CB8AC3E}">
        <p14:creationId xmlns:p14="http://schemas.microsoft.com/office/powerpoint/2010/main" val="3637669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8B0BE9-88B0-4883-9BA9-CD594C400EC1}"/>
              </a:ext>
            </a:extLst>
          </p:cNvPr>
          <p:cNvGrpSpPr/>
          <p:nvPr/>
        </p:nvGrpSpPr>
        <p:grpSpPr>
          <a:xfrm>
            <a:off x="4949631" y="5111861"/>
            <a:ext cx="1262947" cy="1335600"/>
            <a:chOff x="2678417" y="2427951"/>
            <a:chExt cx="1262947" cy="1335600"/>
          </a:xfrm>
        </p:grpSpPr>
        <p:sp>
          <p:nvSpPr>
            <p:cNvPr id="11" name="Freeform: Shape 10">
              <a:extLst>
                <a:ext uri="{FF2B5EF4-FFF2-40B4-BE49-F238E27FC236}">
                  <a16:creationId xmlns:a16="http://schemas.microsoft.com/office/drawing/2014/main" id="{C59DCBF3-7AFA-4CD1-A918-BC6DDE674E6C}"/>
                </a:ext>
              </a:extLst>
            </p:cNvPr>
            <p:cNvSpPr>
              <a:spLocks noChangeAspect="1"/>
            </p:cNvSpPr>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 name="Oval 11">
              <a:extLst>
                <a:ext uri="{FF2B5EF4-FFF2-40B4-BE49-F238E27FC236}">
                  <a16:creationId xmlns:a16="http://schemas.microsoft.com/office/drawing/2014/main" id="{06964A02-96E1-4654-9187-DDDE7409F75B}"/>
                </a:ext>
              </a:extLst>
            </p:cNvPr>
            <p:cNvSpPr/>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2" name="Title 1">
            <a:extLst>
              <a:ext uri="{FF2B5EF4-FFF2-40B4-BE49-F238E27FC236}">
                <a16:creationId xmlns:a16="http://schemas.microsoft.com/office/drawing/2014/main" id="{BF3FF76C-A012-4CDA-8AE7-E9413955716A}"/>
              </a:ext>
            </a:extLst>
          </p:cNvPr>
          <p:cNvSpPr>
            <a:spLocks noGrp="1"/>
          </p:cNvSpPr>
          <p:nvPr>
            <p:ph type="title"/>
          </p:nvPr>
        </p:nvSpPr>
        <p:spPr>
          <a:xfrm>
            <a:off x="550863" y="549275"/>
            <a:ext cx="11090275" cy="984885"/>
          </a:xfrm>
        </p:spPr>
        <p:txBody>
          <a:bodyPr anchor="t">
            <a:normAutofit/>
          </a:bodyPr>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11A4C80-DC38-4641-924F-90D6078CF592}"/>
              </a:ext>
            </a:extLst>
          </p:cNvPr>
          <p:cNvSpPr>
            <a:spLocks noGrp="1"/>
          </p:cNvSpPr>
          <p:nvPr>
            <p:ph idx="1"/>
          </p:nvPr>
        </p:nvSpPr>
        <p:spPr>
          <a:xfrm>
            <a:off x="4295775" y="1750060"/>
            <a:ext cx="7345362" cy="4342765"/>
          </a:xfrm>
        </p:spPr>
        <p:txBody>
          <a:bodyPr>
            <a:norm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82C42771-D3A7-4072-85DC-B7C5E530E8AA}"/>
              </a:ext>
            </a:extLst>
          </p:cNvPr>
          <p:cNvSpPr>
            <a:spLocks noGrp="1"/>
          </p:cNvSpPr>
          <p:nvPr>
            <p:ph type="body" sz="half" idx="2"/>
          </p:nvPr>
        </p:nvSpPr>
        <p:spPr>
          <a:xfrm>
            <a:off x="550863" y="1750060"/>
            <a:ext cx="3565525" cy="434276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47AB1-6EB5-4E2C-B4A7-42DC643E9FF9}"/>
              </a:ext>
            </a:extLst>
          </p:cNvPr>
          <p:cNvSpPr>
            <a:spLocks noGrp="1"/>
          </p:cNvSpPr>
          <p:nvPr>
            <p:ph type="dt" sz="half" idx="10"/>
          </p:nvPr>
        </p:nvSpPr>
        <p:spPr/>
        <p:txBody>
          <a:bodyPr/>
          <a:lstStyle/>
          <a:p>
            <a:fld id="{251462FC-960E-4740-921F-B36862979F21}" type="datetime2">
              <a:rPr lang="en-US" smtClean="0"/>
              <a:t>Wednesday, January 13, 2021</a:t>
            </a:fld>
            <a:endParaRPr lang="en-US" dirty="0"/>
          </a:p>
        </p:txBody>
      </p:sp>
      <p:sp>
        <p:nvSpPr>
          <p:cNvPr id="6" name="Footer Placeholder 5">
            <a:extLst>
              <a:ext uri="{FF2B5EF4-FFF2-40B4-BE49-F238E27FC236}">
                <a16:creationId xmlns:a16="http://schemas.microsoft.com/office/drawing/2014/main" id="{5BA9D15F-B6ED-46E1-9840-0B625880EE4B}"/>
              </a:ext>
            </a:extLst>
          </p:cNvPr>
          <p:cNvSpPr>
            <a:spLocks noGrp="1"/>
          </p:cNvSpPr>
          <p:nvPr>
            <p:ph type="ftr" sz="quarter" idx="11"/>
          </p:nvPr>
        </p:nvSpPr>
        <p:spPr/>
        <p:txBody>
          <a:bodyPr/>
          <a:lstStyle/>
          <a:p>
            <a:r>
              <a:rPr lang="en-US" dirty="0"/>
              <a:t>Sample Footer</a:t>
            </a:r>
          </a:p>
        </p:txBody>
      </p:sp>
      <p:sp>
        <p:nvSpPr>
          <p:cNvPr id="7" name="Slide Number Placeholder 6">
            <a:extLst>
              <a:ext uri="{FF2B5EF4-FFF2-40B4-BE49-F238E27FC236}">
                <a16:creationId xmlns:a16="http://schemas.microsoft.com/office/drawing/2014/main" id="{CDAEB023-7A5E-4087-B75E-A38A80EE5D01}"/>
              </a:ext>
            </a:extLst>
          </p:cNvPr>
          <p:cNvSpPr>
            <a:spLocks noGrp="1"/>
          </p:cNvSpPr>
          <p:nvPr>
            <p:ph type="sldNum" sz="quarter" idx="12"/>
          </p:nvPr>
        </p:nvSpPr>
        <p:spPr/>
        <p:txBody>
          <a:bodyPr/>
          <a:lstStyle/>
          <a:p>
            <a:fld id="{DBA1B0FB-D917-4C8C-928F-313BD683BF39}" type="slidenum">
              <a:rPr lang="en-US" smtClean="0"/>
              <a:t>‹#›</a:t>
            </a:fld>
            <a:endParaRPr lang="en-US" dirty="0"/>
          </a:p>
        </p:txBody>
      </p:sp>
    </p:spTree>
    <p:extLst>
      <p:ext uri="{BB962C8B-B14F-4D97-AF65-F5344CB8AC3E}">
        <p14:creationId xmlns:p14="http://schemas.microsoft.com/office/powerpoint/2010/main" val="31692053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98F1FBA-F8BB-42CF-8B3E-D19AAFEE96C1}"/>
              </a:ext>
            </a:extLst>
          </p:cNvPr>
          <p:cNvGrpSpPr/>
          <p:nvPr/>
        </p:nvGrpSpPr>
        <p:grpSpPr>
          <a:xfrm>
            <a:off x="334964" y="5115518"/>
            <a:ext cx="734257" cy="760506"/>
            <a:chOff x="5243759" y="1363788"/>
            <a:chExt cx="734257" cy="760506"/>
          </a:xfrm>
        </p:grpSpPr>
        <p:sp>
          <p:nvSpPr>
            <p:cNvPr id="18" name="Freeform 5">
              <a:extLst>
                <a:ext uri="{FF2B5EF4-FFF2-40B4-BE49-F238E27FC236}">
                  <a16:creationId xmlns:a16="http://schemas.microsoft.com/office/drawing/2014/main" id="{60EE09DD-C3DB-4266-BCC3-A765CFFBF379}"/>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 name="Freeform 6">
              <a:extLst>
                <a:ext uri="{FF2B5EF4-FFF2-40B4-BE49-F238E27FC236}">
                  <a16:creationId xmlns:a16="http://schemas.microsoft.com/office/drawing/2014/main" id="{5F301FE0-96DC-4EFB-BBEE-AED762C337C9}"/>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 name="Freeform 8">
              <a:extLst>
                <a:ext uri="{FF2B5EF4-FFF2-40B4-BE49-F238E27FC236}">
                  <a16:creationId xmlns:a16="http://schemas.microsoft.com/office/drawing/2014/main" id="{3BEAD276-8850-4C0C-9777-8537000D522A}"/>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2" name="Title 1">
            <a:extLst>
              <a:ext uri="{FF2B5EF4-FFF2-40B4-BE49-F238E27FC236}">
                <a16:creationId xmlns:a16="http://schemas.microsoft.com/office/drawing/2014/main" id="{4E5EE0A0-B07E-479B-9684-4BD09FA4376C}"/>
              </a:ext>
            </a:extLst>
          </p:cNvPr>
          <p:cNvSpPr>
            <a:spLocks noGrp="1"/>
          </p:cNvSpPr>
          <p:nvPr>
            <p:ph type="title"/>
          </p:nvPr>
        </p:nvSpPr>
        <p:spPr>
          <a:xfrm>
            <a:off x="550863" y="575409"/>
            <a:ext cx="4500562" cy="984885"/>
          </a:xfrm>
        </p:spPr>
        <p:txBody>
          <a:bodyPr vert="horz" wrap="square" lIns="0" tIns="0" rIns="0" bIns="0" rtlCol="0" anchor="t" anchorCtr="0">
            <a:normAutofit/>
          </a:bodyPr>
          <a:lstStyle>
            <a:lvl1pPr>
              <a:defRPr lang="en-US" sz="3200" dirty="0"/>
            </a:lvl1pPr>
          </a:lstStyle>
          <a:p>
            <a:pPr lvl="0">
              <a:lnSpc>
                <a:spcPct val="100000"/>
              </a:lnSpc>
            </a:pPr>
            <a:r>
              <a:rPr lang="en-US"/>
              <a:t>Click to edit Master title style</a:t>
            </a:r>
            <a:endParaRPr lang="en-US" dirty="0"/>
          </a:p>
        </p:txBody>
      </p:sp>
      <p:sp>
        <p:nvSpPr>
          <p:cNvPr id="3" name="Picture Placeholder 2">
            <a:extLst>
              <a:ext uri="{FF2B5EF4-FFF2-40B4-BE49-F238E27FC236}">
                <a16:creationId xmlns:a16="http://schemas.microsoft.com/office/drawing/2014/main" id="{C11893A9-3462-4F51-83AE-5D2F124B985F}"/>
              </a:ext>
            </a:extLst>
          </p:cNvPr>
          <p:cNvSpPr>
            <a:spLocks noGrp="1"/>
          </p:cNvSpPr>
          <p:nvPr>
            <p:ph type="pic" idx="1"/>
          </p:nvPr>
        </p:nvSpPr>
        <p:spPr>
          <a:xfrm>
            <a:off x="5267324" y="575409"/>
            <a:ext cx="6373813" cy="5733316"/>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8BA9240C-79C0-4A88-A476-725DE1B9C28F}"/>
              </a:ext>
            </a:extLst>
          </p:cNvPr>
          <p:cNvSpPr>
            <a:spLocks noGrp="1"/>
          </p:cNvSpPr>
          <p:nvPr>
            <p:ph type="body" sz="half" idx="2"/>
          </p:nvPr>
        </p:nvSpPr>
        <p:spPr>
          <a:xfrm>
            <a:off x="550863" y="1776195"/>
            <a:ext cx="4500562" cy="4532530"/>
          </a:xfrm>
        </p:spPr>
        <p:txBody>
          <a:bodyPr anchor="t" anchorCtr="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7D2D6F-49E8-4217-A908-2D9E43583589}"/>
              </a:ext>
            </a:extLst>
          </p:cNvPr>
          <p:cNvSpPr>
            <a:spLocks noGrp="1"/>
          </p:cNvSpPr>
          <p:nvPr>
            <p:ph type="dt" sz="half" idx="10"/>
          </p:nvPr>
        </p:nvSpPr>
        <p:spPr/>
        <p:txBody>
          <a:bodyPr/>
          <a:lstStyle/>
          <a:p>
            <a:fld id="{E50BC9E2-CB44-4C05-9BB5-496C18A241E0}" type="datetime2">
              <a:rPr lang="en-US" smtClean="0"/>
              <a:t>Wednesday, January 13, 2021</a:t>
            </a:fld>
            <a:endParaRPr lang="en-US" dirty="0"/>
          </a:p>
        </p:txBody>
      </p:sp>
      <p:sp>
        <p:nvSpPr>
          <p:cNvPr id="6" name="Footer Placeholder 5">
            <a:extLst>
              <a:ext uri="{FF2B5EF4-FFF2-40B4-BE49-F238E27FC236}">
                <a16:creationId xmlns:a16="http://schemas.microsoft.com/office/drawing/2014/main" id="{591C4440-6B8D-4A24-A807-8B1302A3DFAF}"/>
              </a:ext>
            </a:extLst>
          </p:cNvPr>
          <p:cNvSpPr>
            <a:spLocks noGrp="1"/>
          </p:cNvSpPr>
          <p:nvPr>
            <p:ph type="ftr" sz="quarter" idx="11"/>
          </p:nvPr>
        </p:nvSpPr>
        <p:spPr/>
        <p:txBody>
          <a:bodyPr/>
          <a:lstStyle/>
          <a:p>
            <a:r>
              <a:rPr lang="en-US" dirty="0"/>
              <a:t>Sample Footer</a:t>
            </a:r>
          </a:p>
        </p:txBody>
      </p:sp>
      <p:sp>
        <p:nvSpPr>
          <p:cNvPr id="7" name="Slide Number Placeholder 6">
            <a:extLst>
              <a:ext uri="{FF2B5EF4-FFF2-40B4-BE49-F238E27FC236}">
                <a16:creationId xmlns:a16="http://schemas.microsoft.com/office/drawing/2014/main" id="{76CFE189-E20B-4108-B290-244424336512}"/>
              </a:ext>
            </a:extLst>
          </p:cNvPr>
          <p:cNvSpPr>
            <a:spLocks noGrp="1"/>
          </p:cNvSpPr>
          <p:nvPr>
            <p:ph type="sldNum" sz="quarter" idx="12"/>
          </p:nvPr>
        </p:nvSpPr>
        <p:spPr/>
        <p:txBody>
          <a:bodyPr/>
          <a:lstStyle/>
          <a:p>
            <a:fld id="{DBA1B0FB-D917-4C8C-928F-313BD683BF39}" type="slidenum">
              <a:rPr lang="en-US" smtClean="0"/>
              <a:t>‹#›</a:t>
            </a:fld>
            <a:endParaRPr lang="en-US" dirty="0"/>
          </a:p>
        </p:txBody>
      </p:sp>
    </p:spTree>
    <p:extLst>
      <p:ext uri="{BB962C8B-B14F-4D97-AF65-F5344CB8AC3E}">
        <p14:creationId xmlns:p14="http://schemas.microsoft.com/office/powerpoint/2010/main" val="8616878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028302-E866-455D-8898-53623027543F}"/>
              </a:ext>
            </a:extLst>
          </p:cNvPr>
          <p:cNvSpPr>
            <a:spLocks noGrp="1"/>
          </p:cNvSpPr>
          <p:nvPr>
            <p:ph type="title"/>
          </p:nvPr>
        </p:nvSpPr>
        <p:spPr>
          <a:xfrm>
            <a:off x="550863" y="550800"/>
            <a:ext cx="11090275" cy="1333057"/>
          </a:xfrm>
          <a:prstGeom prst="rect">
            <a:avLst/>
          </a:prstGeom>
        </p:spPr>
        <p:txBody>
          <a:bodyPr vert="horz" wrap="square" lIns="0" tIns="0" rIns="0" bIns="0" rtlCol="0" anchor="t" anchorCtr="0">
            <a:normAutofit/>
          </a:body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BC94E72B-F0CF-4BC4-B509-A1C4508BE435}"/>
              </a:ext>
            </a:extLst>
          </p:cNvPr>
          <p:cNvSpPr>
            <a:spLocks noGrp="1"/>
          </p:cNvSpPr>
          <p:nvPr>
            <p:ph type="body" idx="1"/>
          </p:nvPr>
        </p:nvSpPr>
        <p:spPr>
          <a:xfrm>
            <a:off x="550863" y="2113862"/>
            <a:ext cx="11091600" cy="3978963"/>
          </a:xfrm>
          <a:prstGeom prst="rect">
            <a:avLst/>
          </a:prstGeom>
        </p:spPr>
        <p:txBody>
          <a:bodyPr vert="horz" wrap="square"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4ACE49D-C22F-4540-AC09-E421D2A2EDBE}"/>
              </a:ext>
            </a:extLst>
          </p:cNvPr>
          <p:cNvSpPr>
            <a:spLocks noGrp="1"/>
          </p:cNvSpPr>
          <p:nvPr>
            <p:ph type="dt" sz="half" idx="2"/>
          </p:nvPr>
        </p:nvSpPr>
        <p:spPr>
          <a:xfrm>
            <a:off x="550863" y="6507212"/>
            <a:ext cx="2628900" cy="153888"/>
          </a:xfrm>
          <a:prstGeom prst="rect">
            <a:avLst/>
          </a:prstGeom>
        </p:spPr>
        <p:txBody>
          <a:bodyPr vert="horz" wrap="square" lIns="0" tIns="0" rIns="0" bIns="0" rtlCol="0" anchor="ctr">
            <a:spAutoFit/>
          </a:bodyPr>
          <a:lstStyle>
            <a:lvl1pPr algn="l">
              <a:defRPr sz="1000">
                <a:solidFill>
                  <a:schemeClr val="tx1">
                    <a:alpha val="80000"/>
                  </a:schemeClr>
                </a:solidFill>
              </a:defRPr>
            </a:lvl1pPr>
          </a:lstStyle>
          <a:p>
            <a:fld id="{246CB39B-5F4C-4A7E-9BE3-AAFD45576D16}" type="datetime2">
              <a:rPr lang="en-US" smtClean="0"/>
              <a:t>Wednesday, January 13, 2021</a:t>
            </a:fld>
            <a:endParaRPr lang="en-US" dirty="0"/>
          </a:p>
        </p:txBody>
      </p:sp>
      <p:sp>
        <p:nvSpPr>
          <p:cNvPr id="5" name="Footer Placeholder 4">
            <a:extLst>
              <a:ext uri="{FF2B5EF4-FFF2-40B4-BE49-F238E27FC236}">
                <a16:creationId xmlns:a16="http://schemas.microsoft.com/office/drawing/2014/main" id="{ACD5C3BE-317E-49E8-82B5-C8A7EC9C8A7E}"/>
              </a:ext>
            </a:extLst>
          </p:cNvPr>
          <p:cNvSpPr>
            <a:spLocks noGrp="1"/>
          </p:cNvSpPr>
          <p:nvPr>
            <p:ph type="ftr" sz="quarter" idx="3"/>
          </p:nvPr>
        </p:nvSpPr>
        <p:spPr>
          <a:xfrm>
            <a:off x="3359150" y="6507212"/>
            <a:ext cx="6379210" cy="153888"/>
          </a:xfrm>
          <a:prstGeom prst="rect">
            <a:avLst/>
          </a:prstGeom>
        </p:spPr>
        <p:txBody>
          <a:bodyPr vert="horz" wrap="square" lIns="0" tIns="0" rIns="0" bIns="0" rtlCol="0" anchor="ctr">
            <a:spAutoFit/>
          </a:bodyPr>
          <a:lstStyle>
            <a:lvl1pPr algn="l">
              <a:defRPr sz="1000">
                <a:solidFill>
                  <a:schemeClr val="tx1">
                    <a:alpha val="80000"/>
                  </a:schemeClr>
                </a:solidFill>
              </a:defRPr>
            </a:lvl1pPr>
          </a:lstStyle>
          <a:p>
            <a:r>
              <a:rPr lang="en-US" dirty="0"/>
              <a:t>Sample Footer</a:t>
            </a:r>
          </a:p>
        </p:txBody>
      </p:sp>
      <p:sp>
        <p:nvSpPr>
          <p:cNvPr id="6" name="Slide Number Placeholder 5">
            <a:extLst>
              <a:ext uri="{FF2B5EF4-FFF2-40B4-BE49-F238E27FC236}">
                <a16:creationId xmlns:a16="http://schemas.microsoft.com/office/drawing/2014/main" id="{45574E12-6C16-431F-B2CE-E4B15916BA05}"/>
              </a:ext>
            </a:extLst>
          </p:cNvPr>
          <p:cNvSpPr>
            <a:spLocks noGrp="1"/>
          </p:cNvSpPr>
          <p:nvPr>
            <p:ph type="sldNum" sz="quarter" idx="4"/>
          </p:nvPr>
        </p:nvSpPr>
        <p:spPr>
          <a:xfrm>
            <a:off x="9948863" y="6507212"/>
            <a:ext cx="1692274" cy="153888"/>
          </a:xfrm>
          <a:prstGeom prst="rect">
            <a:avLst/>
          </a:prstGeom>
        </p:spPr>
        <p:txBody>
          <a:bodyPr vert="horz" wrap="square" lIns="0" tIns="0" rIns="0" bIns="0" rtlCol="0" anchor="ctr">
            <a:spAutoFit/>
          </a:bodyPr>
          <a:lstStyle>
            <a:lvl1pPr algn="r">
              <a:defRPr sz="1000">
                <a:solidFill>
                  <a:schemeClr val="tx1">
                    <a:alpha val="80000"/>
                  </a:schemeClr>
                </a:solidFill>
              </a:defRPr>
            </a:lvl1pPr>
          </a:lstStyle>
          <a:p>
            <a:fld id="{DBA1B0FB-D917-4C8C-928F-313BD683BF39}" type="slidenum">
              <a:rPr lang="en-US" smtClean="0"/>
              <a:pPr/>
              <a:t>‹#›</a:t>
            </a:fld>
            <a:endParaRPr lang="en-US" dirty="0"/>
          </a:p>
        </p:txBody>
      </p:sp>
    </p:spTree>
    <p:extLst>
      <p:ext uri="{BB962C8B-B14F-4D97-AF65-F5344CB8AC3E}">
        <p14:creationId xmlns:p14="http://schemas.microsoft.com/office/powerpoint/2010/main" val="758532461"/>
      </p:ext>
    </p:extLst>
  </p:cSld>
  <p:clrMap bg1="dk1" tx1="lt1" bg2="dk2" tx2="lt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77" r:id="rId5"/>
    <p:sldLayoutId id="2147483778" r:id="rId6"/>
    <p:sldLayoutId id="2147483779" r:id="rId7"/>
    <p:sldLayoutId id="2147483780" r:id="rId8"/>
    <p:sldLayoutId id="2147483781" r:id="rId9"/>
    <p:sldLayoutId id="2147483782" r:id="rId10"/>
    <p:sldLayoutId id="2147483783" r:id="rId11"/>
    <p:sldLayoutId id="2147483789" r:id="rId12"/>
  </p:sldLayoutIdLst>
  <p:hf sldNum="0" hdr="0" ftr="0" dt="0"/>
  <p:txStyles>
    <p:titleStyle>
      <a:lvl1pPr algn="l" defTabSz="914400" rtl="0" eaLnBrk="1" latinLnBrk="0" hangingPunct="1">
        <a:lnSpc>
          <a:spcPct val="90000"/>
        </a:lnSpc>
        <a:spcBef>
          <a:spcPct val="0"/>
        </a:spcBef>
        <a:buNone/>
        <a:defRPr lang="en-US" sz="4800" kern="1200" dirty="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4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E684-10F4-4CC3-A0B9-F03AA7BE37CF}" type="datetimeFigureOut">
              <a:rPr lang="en-US" smtClean="0"/>
              <a:t>1/13/21</a:t>
            </a:fld>
            <a:endParaRPr lang="en-US" dirty="0"/>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845F5A-061D-4825-9AE9-D7794091C6CF}" type="slidenum">
              <a:rPr lang="en-US" smtClean="0"/>
              <a:t>‹#›</a:t>
            </a:fld>
            <a:endParaRPr lang="en-US" dirty="0"/>
          </a:p>
        </p:txBody>
      </p:sp>
    </p:spTree>
    <p:extLst>
      <p:ext uri="{BB962C8B-B14F-4D97-AF65-F5344CB8AC3E}">
        <p14:creationId xmlns:p14="http://schemas.microsoft.com/office/powerpoint/2010/main" val="380652614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1" r:id="rId6"/>
    <p:sldLayoutId id="2147483726" r:id="rId7"/>
    <p:sldLayoutId id="2147483727" r:id="rId8"/>
    <p:sldLayoutId id="2147483728" r:id="rId9"/>
    <p:sldLayoutId id="2147483729" r:id="rId10"/>
    <p:sldLayoutId id="2147483730" r:id="rId11"/>
    <p:sldLayoutId id="2147483732" r:id="rId12"/>
  </p:sldLayoutIdLst>
  <p:txStyles>
    <p:titleStyle>
      <a:lvl1pPr algn="l" defTabSz="914400" rtl="0" eaLnBrk="1" latinLnBrk="0" hangingPunct="1">
        <a:lnSpc>
          <a:spcPct val="90000"/>
        </a:lnSpc>
        <a:spcBef>
          <a:spcPct val="0"/>
        </a:spcBef>
        <a:buNone/>
        <a:defRPr sz="4400" i="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Lisa.Stella@me.com" TargetMode="External"/><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hyperlink" Target="http://www.lgstellalaw.com/"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3">
            <a:extLst>
              <a:ext uri="{FF2B5EF4-FFF2-40B4-BE49-F238E27FC236}">
                <a16:creationId xmlns:a16="http://schemas.microsoft.com/office/drawing/2014/main" id="{DE820C0E-4851-4FED-AAF8-A27A514E7B5C}"/>
              </a:ext>
            </a:extLst>
          </p:cNvPr>
          <p:cNvPicPr>
            <a:picLocks noChangeAspect="1"/>
          </p:cNvPicPr>
          <p:nvPr/>
        </p:nvPicPr>
        <p:blipFill rotWithShape="1">
          <a:blip r:embed="rId2"/>
          <a:srcRect l="9091" t="16499" b="5727"/>
          <a:stretch/>
        </p:blipFill>
        <p:spPr>
          <a:xfrm>
            <a:off x="20" y="171963"/>
            <a:ext cx="12191980" cy="685800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39" name="Rectangle 38">
            <a:extLst>
              <a:ext uri="{FF2B5EF4-FFF2-40B4-BE49-F238E27FC236}">
                <a16:creationId xmlns:a16="http://schemas.microsoft.com/office/drawing/2014/main" id="{3C64A91D-E535-4C24-A0E3-96A3810E3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26FC4867-BA3E-4F8E-AB23-684F34DF3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92000" y="-3"/>
            <a:ext cx="9000000" cy="6857998"/>
          </a:xfrm>
          <a:prstGeom prst="rect">
            <a:avLst/>
          </a:prstGeom>
          <a:gradFill flip="none" rotWithShape="1">
            <a:gsLst>
              <a:gs pos="50000">
                <a:schemeClr val="bg2">
                  <a:alpha val="60000"/>
                </a:schemeClr>
              </a:gs>
              <a:gs pos="0">
                <a:schemeClr val="bg2">
                  <a:alpha val="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203951" y="549275"/>
            <a:ext cx="5437187" cy="2986234"/>
          </a:xfrm>
        </p:spPr>
        <p:txBody>
          <a:bodyPr vert="horz" lIns="0" tIns="0" rIns="0" bIns="0" rtlCol="0" anchor="b" anchorCtr="0">
            <a:normAutofit/>
          </a:bodyPr>
          <a:lstStyle/>
          <a:p>
            <a:pPr algn="r"/>
            <a:r>
              <a:rPr lang="en-US" kern="1200" dirty="0">
                <a:latin typeface="+mj-lt"/>
                <a:ea typeface="+mj-ea"/>
                <a:cs typeface="+mj-cs"/>
              </a:rPr>
              <a:t>Title IX </a:t>
            </a:r>
            <a:r>
              <a:rPr lang="en-US" dirty="0"/>
              <a:t>Compliance</a:t>
            </a:r>
            <a:r>
              <a:rPr lang="en-US" kern="1200" dirty="0">
                <a:latin typeface="+mj-lt"/>
                <a:ea typeface="+mj-ea"/>
                <a:cs typeface="+mj-cs"/>
              </a:rPr>
              <a:t>: Investigations</a:t>
            </a:r>
            <a:endParaRPr lang="en-US" dirty="0">
              <a:ea typeface="+mj-ea"/>
              <a:cs typeface="+mj-cs"/>
            </a:endParaRPr>
          </a:p>
        </p:txBody>
      </p:sp>
      <p:sp>
        <p:nvSpPr>
          <p:cNvPr id="3" name="Subtitle 2"/>
          <p:cNvSpPr>
            <a:spLocks noGrp="1"/>
          </p:cNvSpPr>
          <p:nvPr>
            <p:ph type="subTitle" idx="1"/>
          </p:nvPr>
        </p:nvSpPr>
        <p:spPr>
          <a:xfrm>
            <a:off x="6203951" y="4164037"/>
            <a:ext cx="5437187" cy="2594536"/>
          </a:xfrm>
        </p:spPr>
        <p:txBody>
          <a:bodyPr vert="horz" wrap="square" lIns="0" tIns="0" rIns="0" bIns="0" rtlCol="0" anchor="t">
            <a:normAutofit/>
          </a:bodyPr>
          <a:lstStyle/>
          <a:p>
            <a:pPr algn="r">
              <a:lnSpc>
                <a:spcPct val="90000"/>
              </a:lnSpc>
              <a:spcBef>
                <a:spcPts val="0"/>
              </a:spcBef>
            </a:pPr>
            <a:r>
              <a:rPr lang="en-US" sz="1700" dirty="0">
                <a:solidFill>
                  <a:schemeClr val="tx1">
                    <a:alpha val="60000"/>
                  </a:schemeClr>
                </a:solidFill>
              </a:rPr>
              <a:t>The Law Office of Lisa Gordon Stella, PLLC</a:t>
            </a:r>
          </a:p>
          <a:p>
            <a:pPr algn="r">
              <a:lnSpc>
                <a:spcPct val="90000"/>
              </a:lnSpc>
              <a:spcBef>
                <a:spcPts val="0"/>
              </a:spcBef>
            </a:pPr>
            <a:r>
              <a:rPr lang="en-US" sz="1700" dirty="0">
                <a:solidFill>
                  <a:schemeClr val="tx1">
                    <a:alpha val="60000"/>
                  </a:schemeClr>
                </a:solidFill>
              </a:rPr>
              <a:t>Lisa Gordon Stella, Esq.</a:t>
            </a:r>
          </a:p>
          <a:p>
            <a:pPr algn="r">
              <a:lnSpc>
                <a:spcPct val="90000"/>
              </a:lnSpc>
              <a:spcBef>
                <a:spcPts val="0"/>
              </a:spcBef>
            </a:pPr>
            <a:r>
              <a:rPr lang="en-US" sz="1700" dirty="0">
                <a:solidFill>
                  <a:schemeClr val="tx1">
                    <a:alpha val="60000"/>
                  </a:schemeClr>
                </a:solidFill>
              </a:rPr>
              <a:t>Legal Counseling, Mediation, Training and Workplace Investigations</a:t>
            </a:r>
          </a:p>
          <a:p>
            <a:pPr algn="r">
              <a:lnSpc>
                <a:spcPct val="90000"/>
              </a:lnSpc>
              <a:spcBef>
                <a:spcPts val="0"/>
              </a:spcBef>
            </a:pPr>
            <a:r>
              <a:rPr lang="en-US" sz="1700" dirty="0">
                <a:solidFill>
                  <a:schemeClr val="tx1">
                    <a:alpha val="60000"/>
                  </a:schemeClr>
                </a:solidFill>
                <a:hlinkClick r:id="rId3">
                  <a:extLst>
                    <a:ext uri="{A12FA001-AC4F-418D-AE19-62706E023703}">
                      <ahyp:hlinkClr xmlns:ahyp="http://schemas.microsoft.com/office/drawing/2018/hyperlinkcolor" val="tx"/>
                    </a:ext>
                  </a:extLst>
                </a:hlinkClick>
              </a:rPr>
              <a:t>Lisa@lgstellaLaw.com</a:t>
            </a:r>
            <a:endParaRPr lang="en-US" sz="1700" dirty="0">
              <a:solidFill>
                <a:schemeClr val="tx1">
                  <a:alpha val="60000"/>
                </a:schemeClr>
              </a:solidFill>
            </a:endParaRPr>
          </a:p>
          <a:p>
            <a:pPr algn="r">
              <a:lnSpc>
                <a:spcPct val="90000"/>
              </a:lnSpc>
              <a:spcBef>
                <a:spcPts val="0"/>
              </a:spcBef>
            </a:pPr>
            <a:r>
              <a:rPr lang="en-US" sz="1700" b="1" dirty="0">
                <a:solidFill>
                  <a:schemeClr val="tx1">
                    <a:alpha val="60000"/>
                  </a:schemeClr>
                </a:solidFill>
              </a:rPr>
              <a:t>(919)274-5719</a:t>
            </a:r>
            <a:endParaRPr lang="en-US" sz="1700" dirty="0">
              <a:solidFill>
                <a:schemeClr val="tx1">
                  <a:alpha val="60000"/>
                </a:schemeClr>
              </a:solidFill>
            </a:endParaRPr>
          </a:p>
          <a:p>
            <a:pPr algn="r">
              <a:lnSpc>
                <a:spcPct val="90000"/>
              </a:lnSpc>
              <a:spcBef>
                <a:spcPts val="0"/>
              </a:spcBef>
            </a:pPr>
            <a:r>
              <a:rPr lang="en-US" sz="1700" dirty="0">
                <a:solidFill>
                  <a:schemeClr val="tx1">
                    <a:alpha val="60000"/>
                  </a:schemeClr>
                </a:solidFill>
                <a:hlinkClick r:id="rId4">
                  <a:extLst>
                    <a:ext uri="{A12FA001-AC4F-418D-AE19-62706E023703}">
                      <ahyp:hlinkClr xmlns:ahyp="http://schemas.microsoft.com/office/drawing/2018/hyperlinkcolor" val="tx"/>
                    </a:ext>
                  </a:extLst>
                </a:hlinkClick>
              </a:rPr>
              <a:t>www.lgstellalaw.com</a:t>
            </a:r>
            <a:endParaRPr lang="en-US" sz="1700" dirty="0">
              <a:solidFill>
                <a:schemeClr val="tx1">
                  <a:alpha val="60000"/>
                </a:schemeClr>
              </a:solidFill>
            </a:endParaRPr>
          </a:p>
          <a:p>
            <a:pPr algn="r">
              <a:lnSpc>
                <a:spcPct val="90000"/>
              </a:lnSpc>
              <a:spcBef>
                <a:spcPts val="0"/>
              </a:spcBef>
            </a:pPr>
            <a:r>
              <a:rPr lang="en-US" sz="1700" dirty="0">
                <a:solidFill>
                  <a:schemeClr val="tx1">
                    <a:alpha val="60000"/>
                  </a:schemeClr>
                </a:solidFill>
              </a:rPr>
              <a:t>January 14 ,2021</a:t>
            </a:r>
          </a:p>
          <a:p>
            <a:pPr indent="-228600" algn="r">
              <a:lnSpc>
                <a:spcPct val="90000"/>
              </a:lnSpc>
              <a:spcBef>
                <a:spcPts val="0"/>
              </a:spcBef>
              <a:buFont typeface="Arial" panose="020B0604020202020204" pitchFamily="34" charset="0"/>
              <a:buChar char="•"/>
            </a:pPr>
            <a:endParaRPr lang="en-US" sz="1700" dirty="0">
              <a:solidFill>
                <a:schemeClr val="tx1">
                  <a:alpha val="60000"/>
                </a:schemeClr>
              </a:solidFill>
            </a:endParaRPr>
          </a:p>
          <a:p>
            <a:pPr indent="-228600" algn="r">
              <a:lnSpc>
                <a:spcPct val="90000"/>
              </a:lnSpc>
              <a:buFont typeface="Arial" panose="020B0604020202020204" pitchFamily="34" charset="0"/>
              <a:buChar char="•"/>
            </a:pPr>
            <a:endParaRPr lang="en-US" sz="1700" dirty="0">
              <a:solidFill>
                <a:schemeClr val="tx1">
                  <a:alpha val="60000"/>
                </a:schemeClr>
              </a:solidFill>
            </a:endParaRP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1B199-ECEA-4032-AB4B-5EB49F60A6BE}"/>
              </a:ext>
            </a:extLst>
          </p:cNvPr>
          <p:cNvSpPr>
            <a:spLocks noGrp="1"/>
          </p:cNvSpPr>
          <p:nvPr>
            <p:ph type="title"/>
          </p:nvPr>
        </p:nvSpPr>
        <p:spPr>
          <a:xfrm>
            <a:off x="1088544" y="184260"/>
            <a:ext cx="10018713" cy="823912"/>
          </a:xfrm>
        </p:spPr>
        <p:txBody>
          <a:bodyPr/>
          <a:lstStyle/>
          <a:p>
            <a:r>
              <a:rPr lang="en-US" dirty="0"/>
              <a:t>Discretionary Dismissal of Complaint</a:t>
            </a:r>
          </a:p>
        </p:txBody>
      </p:sp>
      <p:sp>
        <p:nvSpPr>
          <p:cNvPr id="3" name="Content Placeholder 2">
            <a:extLst>
              <a:ext uri="{FF2B5EF4-FFF2-40B4-BE49-F238E27FC236}">
                <a16:creationId xmlns:a16="http://schemas.microsoft.com/office/drawing/2014/main" id="{97892878-CC46-4EAA-BE31-FA516ED14DAC}"/>
              </a:ext>
            </a:extLst>
          </p:cNvPr>
          <p:cNvSpPr>
            <a:spLocks noGrp="1"/>
          </p:cNvSpPr>
          <p:nvPr>
            <p:ph idx="1"/>
          </p:nvPr>
        </p:nvSpPr>
        <p:spPr>
          <a:xfrm>
            <a:off x="365760" y="1185085"/>
            <a:ext cx="11710794" cy="5587963"/>
          </a:xfrm>
        </p:spPr>
        <p:txBody>
          <a:bodyPr vert="horz" lIns="91440" tIns="45720" rIns="91440" bIns="45720" rtlCol="0" anchor="ctr">
            <a:noAutofit/>
          </a:bodyPr>
          <a:lstStyle/>
          <a:p>
            <a:pPr marL="457200" lvl="1" indent="0">
              <a:buNone/>
            </a:pPr>
            <a:r>
              <a:rPr lang="en-US" sz="2800" dirty="0">
                <a:ea typeface="+mn-lt"/>
                <a:cs typeface="+mn-lt"/>
              </a:rPr>
              <a:t>Schools may, in their discretion, </a:t>
            </a:r>
            <a:r>
              <a:rPr lang="en-US" sz="2800" b="1" dirty="0">
                <a:ea typeface="+mn-lt"/>
                <a:cs typeface="+mn-lt"/>
              </a:rPr>
              <a:t>dismiss a formal complaint or allegations therein if:</a:t>
            </a:r>
            <a:endParaRPr lang="en-US" sz="2800" dirty="0">
              <a:ea typeface="+mn-lt"/>
              <a:cs typeface="+mn-lt"/>
            </a:endParaRPr>
          </a:p>
          <a:p>
            <a:pPr marL="1428750" lvl="2" indent="-514350">
              <a:buFont typeface="+mj-lt"/>
              <a:buAutoNum type="arabicPeriod"/>
            </a:pPr>
            <a:r>
              <a:rPr lang="en-US" sz="2800" dirty="0">
                <a:ea typeface="+mn-lt"/>
                <a:cs typeface="+mn-lt"/>
              </a:rPr>
              <a:t> the complainant informs the Title IX Coordinator in writing that the complainant desires to withdraw the formal complaint or allegations therein;</a:t>
            </a:r>
          </a:p>
          <a:p>
            <a:pPr marL="1428750" lvl="2" indent="-514350">
              <a:buFont typeface="+mj-lt"/>
              <a:buAutoNum type="arabicPeriod"/>
            </a:pPr>
            <a:r>
              <a:rPr lang="en-US" sz="2800" dirty="0">
                <a:ea typeface="+mn-lt"/>
                <a:cs typeface="+mn-lt"/>
              </a:rPr>
              <a:t>if the respondent is no longer enrolled or employed by the school; or </a:t>
            </a:r>
          </a:p>
          <a:p>
            <a:pPr marL="1428750" lvl="2" indent="-514350">
              <a:buFont typeface="+mj-lt"/>
              <a:buAutoNum type="arabicPeriod"/>
            </a:pPr>
            <a:r>
              <a:rPr lang="en-US" sz="2800" dirty="0">
                <a:ea typeface="+mn-lt"/>
                <a:cs typeface="+mn-lt"/>
              </a:rPr>
              <a:t> if specific circumstances prevent the school from gathering sufficient evidence to reach a determination.</a:t>
            </a:r>
          </a:p>
          <a:p>
            <a:pPr marL="914400" lvl="2" indent="0">
              <a:buNone/>
            </a:pPr>
            <a:r>
              <a:rPr lang="en-US" sz="2800" u="sng" dirty="0">
                <a:ea typeface="+mn-lt"/>
                <a:cs typeface="+mn-lt"/>
              </a:rPr>
              <a:t>NOTE:</a:t>
            </a:r>
            <a:r>
              <a:rPr lang="en-US" sz="2800" dirty="0">
                <a:ea typeface="+mn-lt"/>
                <a:cs typeface="+mn-lt"/>
              </a:rPr>
              <a:t> Schools must give the parties written notice of a dismissal (mandatory or discretionary) and the reasons for the dismissal.</a:t>
            </a:r>
          </a:p>
          <a:p>
            <a:pPr lvl="1"/>
            <a:endParaRPr lang="en-US" dirty="0"/>
          </a:p>
        </p:txBody>
      </p:sp>
    </p:spTree>
    <p:extLst>
      <p:ext uri="{BB962C8B-B14F-4D97-AF65-F5344CB8AC3E}">
        <p14:creationId xmlns:p14="http://schemas.microsoft.com/office/powerpoint/2010/main" val="31756863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A95B5-3962-4226-A8CE-B00D358E88B6}"/>
              </a:ext>
            </a:extLst>
          </p:cNvPr>
          <p:cNvSpPr>
            <a:spLocks noGrp="1"/>
          </p:cNvSpPr>
          <p:nvPr>
            <p:ph type="title"/>
          </p:nvPr>
        </p:nvSpPr>
        <p:spPr>
          <a:xfrm>
            <a:off x="1088544" y="692331"/>
            <a:ext cx="10018713" cy="796833"/>
          </a:xfrm>
        </p:spPr>
        <p:txBody>
          <a:bodyPr/>
          <a:lstStyle/>
          <a:p>
            <a:pPr algn="ctr"/>
            <a:r>
              <a:rPr lang="en-US" dirty="0"/>
              <a:t>Complaint Consolidation</a:t>
            </a:r>
          </a:p>
        </p:txBody>
      </p:sp>
      <p:sp>
        <p:nvSpPr>
          <p:cNvPr id="3" name="Content Placeholder 2">
            <a:extLst>
              <a:ext uri="{FF2B5EF4-FFF2-40B4-BE49-F238E27FC236}">
                <a16:creationId xmlns:a16="http://schemas.microsoft.com/office/drawing/2014/main" id="{FEB0DA87-A2E0-4D93-A380-FF3E165FBC98}"/>
              </a:ext>
            </a:extLst>
          </p:cNvPr>
          <p:cNvSpPr>
            <a:spLocks noGrp="1"/>
          </p:cNvSpPr>
          <p:nvPr>
            <p:ph idx="1"/>
          </p:nvPr>
        </p:nvSpPr>
        <p:spPr>
          <a:xfrm>
            <a:off x="496388" y="2272937"/>
            <a:ext cx="10881361" cy="3535983"/>
          </a:xfrm>
        </p:spPr>
        <p:txBody>
          <a:bodyPr/>
          <a:lstStyle/>
          <a:p>
            <a:pPr marL="914400" lvl="2" indent="0">
              <a:buNone/>
            </a:pPr>
            <a:r>
              <a:rPr lang="en-US" sz="2800" dirty="0">
                <a:ea typeface="+mn-lt"/>
                <a:cs typeface="+mn-lt"/>
              </a:rPr>
              <a:t>Schools may, in their discretion, </a:t>
            </a:r>
            <a:r>
              <a:rPr lang="en-US" sz="2800" b="1" dirty="0">
                <a:ea typeface="+mn-lt"/>
                <a:cs typeface="+mn-lt"/>
              </a:rPr>
              <a:t>consolidate formal complaints where the allegations arise out of the same facts</a:t>
            </a:r>
            <a:r>
              <a:rPr lang="en-US" sz="2800" dirty="0">
                <a:ea typeface="+mn-lt"/>
                <a:cs typeface="+mn-lt"/>
              </a:rPr>
              <a:t>. </a:t>
            </a:r>
            <a:endParaRPr lang="en-US" sz="2800" dirty="0"/>
          </a:p>
        </p:txBody>
      </p:sp>
    </p:spTree>
    <p:extLst>
      <p:ext uri="{BB962C8B-B14F-4D97-AF65-F5344CB8AC3E}">
        <p14:creationId xmlns:p14="http://schemas.microsoft.com/office/powerpoint/2010/main" val="15576020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418AF-91A6-4554-899B-7536DF55E1C7}"/>
              </a:ext>
            </a:extLst>
          </p:cNvPr>
          <p:cNvSpPr>
            <a:spLocks noGrp="1"/>
          </p:cNvSpPr>
          <p:nvPr>
            <p:ph type="title"/>
          </p:nvPr>
        </p:nvSpPr>
        <p:spPr>
          <a:xfrm>
            <a:off x="1484311" y="114300"/>
            <a:ext cx="10018713" cy="1006474"/>
          </a:xfrm>
        </p:spPr>
        <p:txBody>
          <a:bodyPr>
            <a:normAutofit/>
          </a:bodyPr>
          <a:lstStyle/>
          <a:p>
            <a:r>
              <a:rPr lang="en-US" dirty="0"/>
              <a:t>Evidentiary Standard</a:t>
            </a:r>
          </a:p>
        </p:txBody>
      </p:sp>
      <p:pic>
        <p:nvPicPr>
          <p:cNvPr id="5" name="Picture 4" descr="A close up of text on a black background&#10;&#10;Description generated with very high confidence">
            <a:extLst>
              <a:ext uri="{FF2B5EF4-FFF2-40B4-BE49-F238E27FC236}">
                <a16:creationId xmlns:a16="http://schemas.microsoft.com/office/drawing/2014/main" id="{71D4A26A-F4EC-4F18-85DD-3C20957F541A}"/>
              </a:ext>
            </a:extLst>
          </p:cNvPr>
          <p:cNvPicPr>
            <a:picLocks noChangeAspect="1"/>
          </p:cNvPicPr>
          <p:nvPr/>
        </p:nvPicPr>
        <p:blipFill>
          <a:blip r:embed="rId2"/>
          <a:stretch>
            <a:fillRect/>
          </a:stretch>
        </p:blipFill>
        <p:spPr>
          <a:xfrm>
            <a:off x="80530" y="1616594"/>
            <a:ext cx="5951523" cy="3618459"/>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
        <p:nvSpPr>
          <p:cNvPr id="3" name="Content Placeholder 2">
            <a:extLst>
              <a:ext uri="{FF2B5EF4-FFF2-40B4-BE49-F238E27FC236}">
                <a16:creationId xmlns:a16="http://schemas.microsoft.com/office/drawing/2014/main" id="{BE7D0D8F-74A1-419B-9775-D069FE31F355}"/>
              </a:ext>
            </a:extLst>
          </p:cNvPr>
          <p:cNvSpPr>
            <a:spLocks noGrp="1"/>
          </p:cNvSpPr>
          <p:nvPr>
            <p:ph idx="1"/>
          </p:nvPr>
        </p:nvSpPr>
        <p:spPr>
          <a:xfrm>
            <a:off x="6096000" y="923210"/>
            <a:ext cx="6074061" cy="5934790"/>
          </a:xfrm>
        </p:spPr>
        <p:txBody>
          <a:bodyPr anchor="t">
            <a:normAutofit/>
          </a:bodyPr>
          <a:lstStyle/>
          <a:p>
            <a:pPr>
              <a:lnSpc>
                <a:spcPct val="90000"/>
              </a:lnSpc>
            </a:pPr>
            <a:r>
              <a:rPr lang="en-US" sz="2800" dirty="0">
                <a:ea typeface="+mn-lt"/>
                <a:cs typeface="+mn-lt"/>
              </a:rPr>
              <a:t>Schools must choose between the </a:t>
            </a:r>
            <a:r>
              <a:rPr lang="en-US" sz="2800" b="1" dirty="0">
                <a:ea typeface="+mn-lt"/>
                <a:cs typeface="+mn-lt"/>
              </a:rPr>
              <a:t>Preponderance of the Evidence</a:t>
            </a:r>
            <a:r>
              <a:rPr lang="en-US" sz="2800" dirty="0">
                <a:ea typeface="+mn-lt"/>
                <a:cs typeface="+mn-lt"/>
              </a:rPr>
              <a:t> standard and the </a:t>
            </a:r>
            <a:r>
              <a:rPr lang="en-US" sz="2800" b="1" dirty="0">
                <a:ea typeface="+mn-lt"/>
                <a:cs typeface="+mn-lt"/>
              </a:rPr>
              <a:t>Clear and Convincing Evidence</a:t>
            </a:r>
            <a:r>
              <a:rPr lang="en-US" sz="2800" dirty="0">
                <a:ea typeface="+mn-lt"/>
                <a:cs typeface="+mn-lt"/>
              </a:rPr>
              <a:t> standard with respect to Title IX applications</a:t>
            </a:r>
          </a:p>
          <a:p>
            <a:pPr>
              <a:lnSpc>
                <a:spcPct val="90000"/>
              </a:lnSpc>
            </a:pPr>
            <a:r>
              <a:rPr lang="en-US" sz="2800" dirty="0">
                <a:ea typeface="+mn-lt"/>
                <a:cs typeface="+mn-lt"/>
              </a:rPr>
              <a:t>Must state what the standard is in the policy and apply it in determinations of responsibility.</a:t>
            </a:r>
          </a:p>
          <a:p>
            <a:pPr>
              <a:lnSpc>
                <a:spcPct val="90000"/>
              </a:lnSpc>
            </a:pPr>
            <a:r>
              <a:rPr lang="en-US" sz="2800" b="1" dirty="0">
                <a:ea typeface="+mn-lt"/>
                <a:cs typeface="+mn-lt"/>
              </a:rPr>
              <a:t>Must apply the same standard of evidence for informal complaints against students as for formal complaints.</a:t>
            </a:r>
            <a:endParaRPr lang="en-US" sz="2800" b="1" dirty="0"/>
          </a:p>
        </p:txBody>
      </p:sp>
    </p:spTree>
    <p:extLst>
      <p:ext uri="{BB962C8B-B14F-4D97-AF65-F5344CB8AC3E}">
        <p14:creationId xmlns:p14="http://schemas.microsoft.com/office/powerpoint/2010/main" val="32936943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32B53-602A-654E-8180-A0A0D4858220}"/>
              </a:ext>
            </a:extLst>
          </p:cNvPr>
          <p:cNvSpPr>
            <a:spLocks noGrp="1"/>
          </p:cNvSpPr>
          <p:nvPr>
            <p:ph type="title"/>
          </p:nvPr>
        </p:nvSpPr>
        <p:spPr/>
        <p:txBody>
          <a:bodyPr/>
          <a:lstStyle/>
          <a:p>
            <a:pPr algn="ctr"/>
            <a:r>
              <a:rPr lang="en-US" dirty="0"/>
              <a:t>Privacy: Certain Evidence Off Limits</a:t>
            </a:r>
          </a:p>
        </p:txBody>
      </p:sp>
      <p:sp>
        <p:nvSpPr>
          <p:cNvPr id="3" name="Content Placeholder 2">
            <a:extLst>
              <a:ext uri="{FF2B5EF4-FFF2-40B4-BE49-F238E27FC236}">
                <a16:creationId xmlns:a16="http://schemas.microsoft.com/office/drawing/2014/main" id="{41BE481B-66E2-7144-91E6-39B5783EBE2D}"/>
              </a:ext>
            </a:extLst>
          </p:cNvPr>
          <p:cNvSpPr>
            <a:spLocks noGrp="1"/>
          </p:cNvSpPr>
          <p:nvPr>
            <p:ph idx="1"/>
          </p:nvPr>
        </p:nvSpPr>
        <p:spPr>
          <a:xfrm>
            <a:off x="624885" y="2063932"/>
            <a:ext cx="11090274" cy="4407715"/>
          </a:xfrm>
        </p:spPr>
        <p:txBody>
          <a:bodyPr/>
          <a:lstStyle/>
          <a:p>
            <a:pPr marL="0" indent="0">
              <a:buNone/>
            </a:pPr>
            <a:r>
              <a:rPr lang="en-US" sz="3200" dirty="0">
                <a:ea typeface="+mn-lt"/>
                <a:cs typeface="+mn-lt"/>
              </a:rPr>
              <a:t>The new regulations protect the privacy of a party’s medical, psychological, and similar treatment records by stating that schools cannot access or use such records unless the school obtains the party’s voluntary, written consent to do so. </a:t>
            </a:r>
            <a:endParaRPr lang="en-US" sz="3200" dirty="0"/>
          </a:p>
          <a:p>
            <a:endParaRPr lang="en-US" dirty="0"/>
          </a:p>
        </p:txBody>
      </p:sp>
    </p:spTree>
    <p:extLst>
      <p:ext uri="{BB962C8B-B14F-4D97-AF65-F5344CB8AC3E}">
        <p14:creationId xmlns:p14="http://schemas.microsoft.com/office/powerpoint/2010/main" val="20516079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685CD-15D4-4A77-AA83-241208186251}"/>
              </a:ext>
            </a:extLst>
          </p:cNvPr>
          <p:cNvSpPr>
            <a:spLocks noGrp="1"/>
          </p:cNvSpPr>
          <p:nvPr>
            <p:ph type="title"/>
          </p:nvPr>
        </p:nvSpPr>
        <p:spPr/>
        <p:txBody>
          <a:bodyPr/>
          <a:lstStyle/>
          <a:p>
            <a:pPr algn="ctr"/>
            <a:r>
              <a:rPr lang="en-US" dirty="0"/>
              <a:t>Step by Step</a:t>
            </a:r>
          </a:p>
        </p:txBody>
      </p:sp>
      <p:sp>
        <p:nvSpPr>
          <p:cNvPr id="3" name="Content Placeholder 2">
            <a:extLst>
              <a:ext uri="{FF2B5EF4-FFF2-40B4-BE49-F238E27FC236}">
                <a16:creationId xmlns:a16="http://schemas.microsoft.com/office/drawing/2014/main" id="{A6978D23-0D63-47D3-B040-F6E91A647DC2}"/>
              </a:ext>
            </a:extLst>
          </p:cNvPr>
          <p:cNvSpPr>
            <a:spLocks noGrp="1"/>
          </p:cNvSpPr>
          <p:nvPr>
            <p:ph idx="1"/>
          </p:nvPr>
        </p:nvSpPr>
        <p:spPr>
          <a:xfrm>
            <a:off x="550863" y="1712147"/>
            <a:ext cx="11090274" cy="4589224"/>
          </a:xfrm>
        </p:spPr>
        <p:txBody>
          <a:bodyPr vert="horz" wrap="square" lIns="0" tIns="0" rIns="0" bIns="0" rtlCol="0" anchor="t">
            <a:normAutofit/>
          </a:bodyPr>
          <a:lstStyle/>
          <a:p>
            <a:r>
              <a:rPr lang="en-US" sz="3200" dirty="0">
                <a:solidFill>
                  <a:schemeClr val="tx1"/>
                </a:solidFill>
              </a:rPr>
              <a:t>With the roles of the people involved in Title IX cases made clear, the following slides provide a full walkthrough of the required grievance process for formal complaints.</a:t>
            </a:r>
          </a:p>
          <a:p>
            <a:r>
              <a:rPr lang="en-US" sz="3200" dirty="0">
                <a:solidFill>
                  <a:schemeClr val="tx1"/>
                </a:solidFill>
                <a:ea typeface="+mn-lt"/>
                <a:cs typeface="+mn-lt"/>
              </a:rPr>
              <a:t>In order to appropriately respond to Title IX complaints filed by or on behalf of a student or staff member, the following procedure is recommended in compliance with the new regulations:</a:t>
            </a:r>
            <a:endParaRPr lang="en-US" sz="3200" dirty="0">
              <a:solidFill>
                <a:schemeClr val="tx1"/>
              </a:solidFill>
            </a:endParaRPr>
          </a:p>
        </p:txBody>
      </p:sp>
    </p:spTree>
    <p:extLst>
      <p:ext uri="{BB962C8B-B14F-4D97-AF65-F5344CB8AC3E}">
        <p14:creationId xmlns:p14="http://schemas.microsoft.com/office/powerpoint/2010/main" val="21273962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CCA978A-A4BF-4884-968E-63BCD126A405}"/>
              </a:ext>
            </a:extLst>
          </p:cNvPr>
          <p:cNvSpPr>
            <a:spLocks noGrp="1"/>
          </p:cNvSpPr>
          <p:nvPr>
            <p:ph type="title"/>
          </p:nvPr>
        </p:nvSpPr>
        <p:spPr>
          <a:xfrm>
            <a:off x="334295" y="324686"/>
            <a:ext cx="11522406" cy="626257"/>
          </a:xfrm>
        </p:spPr>
        <p:txBody>
          <a:bodyPr wrap="square" anchor="b">
            <a:normAutofit/>
          </a:bodyPr>
          <a:lstStyle/>
          <a:p>
            <a:r>
              <a:rPr lang="en-US" sz="4200" dirty="0"/>
              <a:t>Handling Title IX Complaints</a:t>
            </a:r>
          </a:p>
        </p:txBody>
      </p:sp>
      <p:grpSp>
        <p:nvGrpSpPr>
          <p:cNvPr id="11" name="Group 10">
            <a:extLst>
              <a:ext uri="{FF2B5EF4-FFF2-40B4-BE49-F238E27FC236}">
                <a16:creationId xmlns:a16="http://schemas.microsoft.com/office/drawing/2014/main" id="{183B29DA-9BB8-4BA8-B8E1-8C2B544078C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22156" y="4143453"/>
            <a:ext cx="734257" cy="760506"/>
            <a:chOff x="5243759" y="1363788"/>
            <a:chExt cx="734257" cy="760506"/>
          </a:xfrm>
        </p:grpSpPr>
        <p:sp>
          <p:nvSpPr>
            <p:cNvPr id="12" name="Freeform 5">
              <a:extLst>
                <a:ext uri="{FF2B5EF4-FFF2-40B4-BE49-F238E27FC236}">
                  <a16:creationId xmlns:a16="http://schemas.microsoft.com/office/drawing/2014/main" id="{D02496F8-166D-469A-8040-08608013BF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 name="Freeform 6">
              <a:extLst>
                <a:ext uri="{FF2B5EF4-FFF2-40B4-BE49-F238E27FC236}">
                  <a16:creationId xmlns:a16="http://schemas.microsoft.com/office/drawing/2014/main" id="{23E648A7-A02A-4DC7-9FEC-489F1BA6F7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 name="Freeform 8">
              <a:extLst>
                <a:ext uri="{FF2B5EF4-FFF2-40B4-BE49-F238E27FC236}">
                  <a16:creationId xmlns:a16="http://schemas.microsoft.com/office/drawing/2014/main" id="{4EF573B1-38BC-4C7B-894C-BE3864A04AD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16" name="Oval 15">
            <a:extLst>
              <a:ext uri="{FF2B5EF4-FFF2-40B4-BE49-F238E27FC236}">
                <a16:creationId xmlns:a16="http://schemas.microsoft.com/office/drawing/2014/main" id="{647A77D8-817B-4A9F-86AA-FE781E813D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8780" y="50590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aphicFrame>
        <p:nvGraphicFramePr>
          <p:cNvPr id="5" name="Diagram 5">
            <a:extLst>
              <a:ext uri="{FF2B5EF4-FFF2-40B4-BE49-F238E27FC236}">
                <a16:creationId xmlns:a16="http://schemas.microsoft.com/office/drawing/2014/main" id="{102596D9-3B9D-4259-8AA9-B0E232D79F9E}"/>
              </a:ext>
            </a:extLst>
          </p:cNvPr>
          <p:cNvGraphicFramePr/>
          <p:nvPr>
            <p:extLst>
              <p:ext uri="{D42A27DB-BD31-4B8C-83A1-F6EECF244321}">
                <p14:modId xmlns:p14="http://schemas.microsoft.com/office/powerpoint/2010/main" val="3145226681"/>
              </p:ext>
            </p:extLst>
          </p:nvPr>
        </p:nvGraphicFramePr>
        <p:xfrm>
          <a:off x="376991" y="869788"/>
          <a:ext cx="11654586" cy="58874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786834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C33BBF9-131D-4E05-853D-1D54441DC267}"/>
              </a:ext>
            </a:extLst>
          </p:cNvPr>
          <p:cNvSpPr>
            <a:spLocks noGrp="1"/>
          </p:cNvSpPr>
          <p:nvPr>
            <p:ph type="title"/>
          </p:nvPr>
        </p:nvSpPr>
        <p:spPr>
          <a:xfrm>
            <a:off x="246062" y="323689"/>
            <a:ext cx="5437188" cy="1333055"/>
          </a:xfrm>
        </p:spPr>
        <p:txBody>
          <a:bodyPr wrap="square" anchor="t">
            <a:normAutofit/>
          </a:bodyPr>
          <a:lstStyle/>
          <a:p>
            <a:r>
              <a:rPr lang="en-US" sz="4100" dirty="0"/>
              <a:t>Step 1: Assess the Situation - Immediately</a:t>
            </a:r>
          </a:p>
        </p:txBody>
      </p:sp>
      <p:grpSp>
        <p:nvGrpSpPr>
          <p:cNvPr id="11" name="Group 10">
            <a:extLst>
              <a:ext uri="{FF2B5EF4-FFF2-40B4-BE49-F238E27FC236}">
                <a16:creationId xmlns:a16="http://schemas.microsoft.com/office/drawing/2014/main" id="{11F8F457-0192-4F9A-9EEF-D784521FAC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02932" y="412017"/>
            <a:ext cx="667800" cy="631474"/>
            <a:chOff x="8069541" y="1262702"/>
            <a:chExt cx="667800" cy="631474"/>
          </a:xfrm>
        </p:grpSpPr>
        <p:sp>
          <p:nvSpPr>
            <p:cNvPr id="12" name="Freeform: Shape 11">
              <a:extLst>
                <a:ext uri="{FF2B5EF4-FFF2-40B4-BE49-F238E27FC236}">
                  <a16:creationId xmlns:a16="http://schemas.microsoft.com/office/drawing/2014/main" id="{811A27EA-330C-4F31-9051-19CBAE97885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a:off x="8069541" y="1262702"/>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10200000" scaled="0"/>
            </a:gradFill>
            <a:ln>
              <a:noFill/>
            </a:ln>
            <a:effectLst>
              <a:innerShdw blurRad="127000" dist="50800" dir="42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 name="Oval 12">
              <a:extLst>
                <a:ext uri="{FF2B5EF4-FFF2-40B4-BE49-F238E27FC236}">
                  <a16:creationId xmlns:a16="http://schemas.microsoft.com/office/drawing/2014/main" id="{786FC59F-EC76-4A7A-AF75-507FBE3B52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8332341" y="1436239"/>
              <a:ext cx="270000" cy="540000"/>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pic>
        <p:nvPicPr>
          <p:cNvPr id="4" name="Picture 4" descr="A picture containing food&#10;&#10;Description automatically generated">
            <a:extLst>
              <a:ext uri="{FF2B5EF4-FFF2-40B4-BE49-F238E27FC236}">
                <a16:creationId xmlns:a16="http://schemas.microsoft.com/office/drawing/2014/main" id="{53180A0D-5B83-49C2-BCC4-335F1642714B}"/>
              </a:ext>
            </a:extLst>
          </p:cNvPr>
          <p:cNvPicPr>
            <a:picLocks noChangeAspect="1"/>
          </p:cNvPicPr>
          <p:nvPr/>
        </p:nvPicPr>
        <p:blipFill rotWithShape="1">
          <a:blip r:embed="rId2"/>
          <a:srcRect t="30882" r="-2" b="11834"/>
          <a:stretch/>
        </p:blipFill>
        <p:spPr>
          <a:xfrm>
            <a:off x="494716" y="1920873"/>
            <a:ext cx="4939549" cy="3234407"/>
          </a:xfrm>
          <a:custGeom>
            <a:avLst/>
            <a:gdLst/>
            <a:ahLst/>
            <a:cxnLst/>
            <a:rect l="l" t="t" r="r" b="b"/>
            <a:pathLst>
              <a:path w="5773738" h="3779838">
                <a:moveTo>
                  <a:pt x="0" y="0"/>
                </a:moveTo>
                <a:lnTo>
                  <a:pt x="5773738" y="0"/>
                </a:lnTo>
                <a:lnTo>
                  <a:pt x="5773738" y="3779838"/>
                </a:lnTo>
                <a:lnTo>
                  <a:pt x="0" y="3779838"/>
                </a:lnTo>
                <a:close/>
              </a:path>
            </a:pathLst>
          </a:custGeom>
        </p:spPr>
      </p:pic>
      <p:sp>
        <p:nvSpPr>
          <p:cNvPr id="3" name="Content Placeholder 2">
            <a:extLst>
              <a:ext uri="{FF2B5EF4-FFF2-40B4-BE49-F238E27FC236}">
                <a16:creationId xmlns:a16="http://schemas.microsoft.com/office/drawing/2014/main" id="{E4FDA4B4-48B7-4BB9-B3F1-31D475EE7D6A}"/>
              </a:ext>
            </a:extLst>
          </p:cNvPr>
          <p:cNvSpPr>
            <a:spLocks noGrp="1"/>
          </p:cNvSpPr>
          <p:nvPr>
            <p:ph idx="1"/>
          </p:nvPr>
        </p:nvSpPr>
        <p:spPr>
          <a:xfrm>
            <a:off x="5680746" y="726741"/>
            <a:ext cx="6393528" cy="6168187"/>
          </a:xfrm>
        </p:spPr>
        <p:txBody>
          <a:bodyPr vert="horz" lIns="0" tIns="0" rIns="0" bIns="0" rtlCol="0" anchor="t">
            <a:noAutofit/>
          </a:bodyPr>
          <a:lstStyle/>
          <a:p>
            <a:pPr>
              <a:lnSpc>
                <a:spcPct val="100000"/>
              </a:lnSpc>
            </a:pPr>
            <a:r>
              <a:rPr lang="en-US" sz="1800" u="sng" dirty="0">
                <a:solidFill>
                  <a:schemeClr val="tx1"/>
                </a:solidFill>
                <a:ea typeface="+mn-lt"/>
                <a:cs typeface="+mn-lt"/>
              </a:rPr>
              <a:t>Review the written complaint</a:t>
            </a:r>
            <a:r>
              <a:rPr lang="en-US" sz="1800" dirty="0">
                <a:solidFill>
                  <a:schemeClr val="tx1"/>
                </a:solidFill>
                <a:ea typeface="+mn-lt"/>
                <a:cs typeface="+mn-lt"/>
              </a:rPr>
              <a:t> and ask the complainant any clarifying questions you feel are necessary. If the complaint is verbal, ask the complainant to put it in writing. </a:t>
            </a:r>
          </a:p>
          <a:p>
            <a:pPr lvl="1" indent="-457200">
              <a:lnSpc>
                <a:spcPct val="100000"/>
              </a:lnSpc>
            </a:pPr>
            <a:r>
              <a:rPr lang="en-US" sz="1800" dirty="0">
                <a:solidFill>
                  <a:schemeClr val="tx1"/>
                </a:solidFill>
                <a:ea typeface="+mn-lt"/>
                <a:cs typeface="+mn-lt"/>
              </a:rPr>
              <a:t>If the complainant refuses to put his/her complaint in writing, prepare a written statement of what you were told. </a:t>
            </a:r>
            <a:endParaRPr lang="en-US" sz="1800" dirty="0">
              <a:solidFill>
                <a:schemeClr val="tx1"/>
              </a:solidFill>
            </a:endParaRPr>
          </a:p>
          <a:p>
            <a:pPr>
              <a:lnSpc>
                <a:spcPct val="100000"/>
              </a:lnSpc>
            </a:pPr>
            <a:r>
              <a:rPr lang="en-US" sz="1800" u="sng" dirty="0">
                <a:solidFill>
                  <a:schemeClr val="tx1"/>
                </a:solidFill>
                <a:ea typeface="+mn-lt"/>
                <a:cs typeface="+mn-lt"/>
              </a:rPr>
              <a:t>Notify the Title IX Coordinator</a:t>
            </a:r>
            <a:r>
              <a:rPr lang="en-US" sz="1800" dirty="0">
                <a:solidFill>
                  <a:schemeClr val="tx1"/>
                </a:solidFill>
                <a:ea typeface="+mn-lt"/>
                <a:cs typeface="+mn-lt"/>
              </a:rPr>
              <a:t> of the complaint or incident that was brought to your attention. Consult with the Title IX Coordinator and determine:</a:t>
            </a:r>
          </a:p>
          <a:p>
            <a:pPr lvl="1" indent="-457200">
              <a:lnSpc>
                <a:spcPct val="100000"/>
              </a:lnSpc>
            </a:pPr>
            <a:r>
              <a:rPr lang="en-US" sz="1800" dirty="0">
                <a:solidFill>
                  <a:schemeClr val="tx1"/>
                </a:solidFill>
                <a:ea typeface="+mn-lt"/>
                <a:cs typeface="+mn-lt"/>
              </a:rPr>
              <a:t>Who should conduct the investigation </a:t>
            </a:r>
          </a:p>
          <a:p>
            <a:pPr lvl="1" indent="-457200">
              <a:lnSpc>
                <a:spcPct val="100000"/>
              </a:lnSpc>
            </a:pPr>
            <a:r>
              <a:rPr lang="en-US" sz="1800" dirty="0">
                <a:solidFill>
                  <a:schemeClr val="tx1"/>
                </a:solidFill>
                <a:ea typeface="+mn-lt"/>
                <a:cs typeface="+mn-lt"/>
              </a:rPr>
              <a:t>Initial investigation strategy</a:t>
            </a:r>
            <a:endParaRPr lang="en-US" sz="1800" dirty="0">
              <a:solidFill>
                <a:schemeClr val="tx1"/>
              </a:solidFill>
            </a:endParaRPr>
          </a:p>
          <a:p>
            <a:pPr>
              <a:lnSpc>
                <a:spcPct val="100000"/>
              </a:lnSpc>
            </a:pPr>
            <a:r>
              <a:rPr lang="en-US" sz="1800" u="sng" dirty="0">
                <a:solidFill>
                  <a:schemeClr val="tx1"/>
                </a:solidFill>
                <a:ea typeface="+mn-lt"/>
                <a:cs typeface="+mn-lt"/>
              </a:rPr>
              <a:t>Determine mandatory and discretionary reporting obligations</a:t>
            </a:r>
            <a:r>
              <a:rPr lang="en-US" sz="1800" dirty="0">
                <a:solidFill>
                  <a:schemeClr val="tx1"/>
                </a:solidFill>
                <a:ea typeface="+mn-lt"/>
                <a:cs typeface="+mn-lt"/>
              </a:rPr>
              <a:t> (e.g. law enforcement if potential criminal activity).</a:t>
            </a:r>
            <a:endParaRPr lang="en-US" sz="1800" dirty="0">
              <a:solidFill>
                <a:schemeClr val="tx1"/>
              </a:solidFill>
            </a:endParaRPr>
          </a:p>
          <a:p>
            <a:pPr>
              <a:lnSpc>
                <a:spcPct val="100000"/>
              </a:lnSpc>
            </a:pPr>
            <a:r>
              <a:rPr lang="en-US" sz="1800" dirty="0">
                <a:solidFill>
                  <a:schemeClr val="tx1"/>
                </a:solidFill>
                <a:ea typeface="+mn-lt"/>
                <a:cs typeface="+mn-lt"/>
              </a:rPr>
              <a:t>Note that allegations in any formal complaint must be investigated, and </a:t>
            </a:r>
            <a:r>
              <a:rPr lang="en-US" sz="1800" u="sng" dirty="0">
                <a:solidFill>
                  <a:schemeClr val="tx1"/>
                </a:solidFill>
                <a:ea typeface="+mn-lt"/>
                <a:cs typeface="+mn-lt"/>
              </a:rPr>
              <a:t>written notice of the allegations</a:t>
            </a:r>
            <a:r>
              <a:rPr lang="en-US" sz="1800" dirty="0">
                <a:solidFill>
                  <a:schemeClr val="tx1"/>
                </a:solidFill>
                <a:ea typeface="+mn-lt"/>
                <a:cs typeface="+mn-lt"/>
              </a:rPr>
              <a:t> must be sent to both parties (complainants and respondents) upon receipt of a formal complaint.</a:t>
            </a:r>
            <a:endParaRPr lang="en-US" sz="1800" dirty="0">
              <a:solidFill>
                <a:schemeClr val="tx1"/>
              </a:solidFill>
            </a:endParaRPr>
          </a:p>
          <a:p>
            <a:pPr marL="228600">
              <a:lnSpc>
                <a:spcPct val="100000"/>
              </a:lnSpc>
            </a:pPr>
            <a:endParaRPr lang="en-US" sz="1800" dirty="0"/>
          </a:p>
          <a:p>
            <a:pPr>
              <a:lnSpc>
                <a:spcPct val="100000"/>
              </a:lnSpc>
            </a:pPr>
            <a:endParaRPr lang="en-US" sz="1800" dirty="0"/>
          </a:p>
          <a:p>
            <a:pPr>
              <a:lnSpc>
                <a:spcPct val="100000"/>
              </a:lnSpc>
            </a:pPr>
            <a:endParaRPr lang="en-US" sz="1800" dirty="0"/>
          </a:p>
          <a:p>
            <a:pPr>
              <a:lnSpc>
                <a:spcPct val="100000"/>
              </a:lnSpc>
            </a:pPr>
            <a:endParaRPr lang="en-US" sz="1800" dirty="0"/>
          </a:p>
        </p:txBody>
      </p:sp>
      <p:sp>
        <p:nvSpPr>
          <p:cNvPr id="15" name="Freeform: Shape 14">
            <a:extLst>
              <a:ext uri="{FF2B5EF4-FFF2-40B4-BE49-F238E27FC236}">
                <a16:creationId xmlns:a16="http://schemas.microsoft.com/office/drawing/2014/main" id="{3E6AA126-9DDC-4FBE-AEE6-8D0E982B0E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2295" y="6121100"/>
            <a:ext cx="1080000" cy="736900"/>
          </a:xfrm>
          <a:custGeom>
            <a:avLst/>
            <a:gdLst>
              <a:gd name="connsiteX0" fmla="*/ 540000 w 1080000"/>
              <a:gd name="connsiteY0" fmla="*/ 0 h 736900"/>
              <a:gd name="connsiteX1" fmla="*/ 1080000 w 1080000"/>
              <a:gd name="connsiteY1" fmla="*/ 540000 h 736900"/>
              <a:gd name="connsiteX2" fmla="*/ 1069029 w 1080000"/>
              <a:gd name="connsiteY2" fmla="*/ 648829 h 736900"/>
              <a:gd name="connsiteX3" fmla="*/ 1041691 w 1080000"/>
              <a:gd name="connsiteY3" fmla="*/ 736900 h 736900"/>
              <a:gd name="connsiteX4" fmla="*/ 38310 w 1080000"/>
              <a:gd name="connsiteY4" fmla="*/ 736900 h 736900"/>
              <a:gd name="connsiteX5" fmla="*/ 10971 w 1080000"/>
              <a:gd name="connsiteY5" fmla="*/ 648829 h 736900"/>
              <a:gd name="connsiteX6" fmla="*/ 0 w 1080000"/>
              <a:gd name="connsiteY6" fmla="*/ 540000 h 736900"/>
              <a:gd name="connsiteX7" fmla="*/ 540000 w 1080000"/>
              <a:gd name="connsiteY7" fmla="*/ 0 h 73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0000" h="736900">
                <a:moveTo>
                  <a:pt x="540000" y="0"/>
                </a:moveTo>
                <a:cubicBezTo>
                  <a:pt x="838234" y="0"/>
                  <a:pt x="1080000" y="241766"/>
                  <a:pt x="1080000" y="540000"/>
                </a:cubicBezTo>
                <a:cubicBezTo>
                  <a:pt x="1080000" y="577280"/>
                  <a:pt x="1076223" y="613676"/>
                  <a:pt x="1069029" y="648829"/>
                </a:cubicBezTo>
                <a:lnTo>
                  <a:pt x="1041691" y="736900"/>
                </a:lnTo>
                <a:lnTo>
                  <a:pt x="38310" y="736900"/>
                </a:lnTo>
                <a:lnTo>
                  <a:pt x="10971" y="648829"/>
                </a:lnTo>
                <a:cubicBezTo>
                  <a:pt x="3778" y="613676"/>
                  <a:pt x="0" y="577280"/>
                  <a:pt x="0" y="540000"/>
                </a:cubicBezTo>
                <a:cubicBezTo>
                  <a:pt x="0" y="241766"/>
                  <a:pt x="241766" y="0"/>
                  <a:pt x="540000" y="0"/>
                </a:cubicBezTo>
                <a:close/>
              </a:path>
            </a:pathLst>
          </a:cu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76200" dir="1926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13875473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8B286AD-C98B-40A8-B433-60A93025CB12}"/>
              </a:ext>
            </a:extLst>
          </p:cNvPr>
          <p:cNvSpPr>
            <a:spLocks noGrp="1"/>
          </p:cNvSpPr>
          <p:nvPr>
            <p:ph type="title"/>
          </p:nvPr>
        </p:nvSpPr>
        <p:spPr>
          <a:xfrm>
            <a:off x="366379" y="132180"/>
            <a:ext cx="11268490" cy="1003245"/>
          </a:xfrm>
        </p:spPr>
        <p:txBody>
          <a:bodyPr wrap="square" anchor="b">
            <a:normAutofit/>
          </a:bodyPr>
          <a:lstStyle/>
          <a:p>
            <a:r>
              <a:rPr lang="en-US" sz="3200" dirty="0"/>
              <a:t>Step 2: Evaluate Appropriate Interim Measures – Immediately and Ongoing</a:t>
            </a:r>
          </a:p>
        </p:txBody>
      </p:sp>
      <p:sp>
        <p:nvSpPr>
          <p:cNvPr id="3" name="Content Placeholder 2">
            <a:extLst>
              <a:ext uri="{FF2B5EF4-FFF2-40B4-BE49-F238E27FC236}">
                <a16:creationId xmlns:a16="http://schemas.microsoft.com/office/drawing/2014/main" id="{781FEA31-192D-4C66-BE4A-A664BAFE417E}"/>
              </a:ext>
            </a:extLst>
          </p:cNvPr>
          <p:cNvSpPr>
            <a:spLocks noGrp="1"/>
          </p:cNvSpPr>
          <p:nvPr>
            <p:ph idx="1"/>
          </p:nvPr>
        </p:nvSpPr>
        <p:spPr>
          <a:xfrm>
            <a:off x="173874" y="1737360"/>
            <a:ext cx="7041396" cy="4989128"/>
          </a:xfrm>
        </p:spPr>
        <p:txBody>
          <a:bodyPr vert="horz" lIns="0" tIns="0" rIns="0" bIns="0" rtlCol="0" anchor="t">
            <a:noAutofit/>
          </a:bodyPr>
          <a:lstStyle/>
          <a:p>
            <a:pPr marL="0" indent="0">
              <a:lnSpc>
                <a:spcPct val="100000"/>
              </a:lnSpc>
              <a:buNone/>
            </a:pPr>
            <a:r>
              <a:rPr lang="en-US" dirty="0">
                <a:solidFill>
                  <a:schemeClr val="tx1"/>
                </a:solidFill>
                <a:ea typeface="+mn-lt"/>
                <a:cs typeface="+mn-lt"/>
              </a:rPr>
              <a:t>In consultation with the Title IX Coordinator, determine whether i</a:t>
            </a:r>
            <a:r>
              <a:rPr lang="en-US" u="sng" dirty="0">
                <a:solidFill>
                  <a:schemeClr val="tx1"/>
                </a:solidFill>
                <a:ea typeface="+mn-lt"/>
                <a:cs typeface="+mn-lt"/>
              </a:rPr>
              <a:t>nterim non-disciplinary, non-punitive measures</a:t>
            </a:r>
            <a:r>
              <a:rPr lang="en-US" dirty="0">
                <a:solidFill>
                  <a:schemeClr val="tx1"/>
                </a:solidFill>
                <a:ea typeface="+mn-lt"/>
                <a:cs typeface="+mn-lt"/>
              </a:rPr>
              <a:t> should be put into place, before the investigation is completed, to protect or support the complainant and/or respondent. Interim measures should: </a:t>
            </a:r>
          </a:p>
          <a:p>
            <a:pPr lvl="1" indent="-457200">
              <a:lnSpc>
                <a:spcPct val="100000"/>
              </a:lnSpc>
            </a:pPr>
            <a:r>
              <a:rPr lang="en-US" sz="2400" dirty="0">
                <a:solidFill>
                  <a:schemeClr val="tx1"/>
                </a:solidFill>
                <a:ea typeface="+mn-lt"/>
                <a:cs typeface="+mn-lt"/>
              </a:rPr>
              <a:t>be considered on a case-by-case basis</a:t>
            </a:r>
          </a:p>
          <a:p>
            <a:pPr lvl="1" indent="-457200">
              <a:lnSpc>
                <a:spcPct val="100000"/>
              </a:lnSpc>
            </a:pPr>
            <a:r>
              <a:rPr lang="en-US" sz="2400" dirty="0">
                <a:solidFill>
                  <a:schemeClr val="tx1"/>
                </a:solidFill>
                <a:ea typeface="+mn-lt"/>
                <a:cs typeface="+mn-lt"/>
              </a:rPr>
              <a:t>not unfairly penalize the complainant or the respondent</a:t>
            </a:r>
          </a:p>
          <a:p>
            <a:pPr lvl="1" indent="-457200">
              <a:lnSpc>
                <a:spcPct val="100000"/>
              </a:lnSpc>
            </a:pPr>
            <a:r>
              <a:rPr lang="en-US" sz="2400" dirty="0">
                <a:solidFill>
                  <a:schemeClr val="tx1"/>
                </a:solidFill>
                <a:ea typeface="+mn-lt"/>
                <a:cs typeface="+mn-lt"/>
              </a:rPr>
              <a:t>consider both the complainant’s and the respondent’s rights to access educational programs and activities</a:t>
            </a:r>
            <a:endParaRPr lang="en-US" sz="2400" dirty="0">
              <a:solidFill>
                <a:schemeClr val="tx1"/>
              </a:solidFill>
            </a:endParaRPr>
          </a:p>
          <a:p>
            <a:pPr>
              <a:lnSpc>
                <a:spcPct val="100000"/>
              </a:lnSpc>
            </a:pPr>
            <a:endParaRPr lang="en-US" sz="1600" dirty="0"/>
          </a:p>
          <a:p>
            <a:pPr>
              <a:lnSpc>
                <a:spcPct val="100000"/>
              </a:lnSpc>
            </a:pPr>
            <a:endParaRPr lang="en-US" sz="1600" dirty="0"/>
          </a:p>
        </p:txBody>
      </p:sp>
      <p:pic>
        <p:nvPicPr>
          <p:cNvPr id="4" name="Picture 4" descr="A picture containing person, sitting, person, looking&#10;&#10;Description automatically generated">
            <a:extLst>
              <a:ext uri="{FF2B5EF4-FFF2-40B4-BE49-F238E27FC236}">
                <a16:creationId xmlns:a16="http://schemas.microsoft.com/office/drawing/2014/main" id="{2D3EF7D3-6B56-4B18-9242-54E3250E161D}"/>
              </a:ext>
            </a:extLst>
          </p:cNvPr>
          <p:cNvPicPr>
            <a:picLocks noChangeAspect="1"/>
          </p:cNvPicPr>
          <p:nvPr/>
        </p:nvPicPr>
        <p:blipFill>
          <a:blip r:embed="rId2"/>
          <a:stretch>
            <a:fillRect/>
          </a:stretch>
        </p:blipFill>
        <p:spPr>
          <a:xfrm>
            <a:off x="7301665" y="2225191"/>
            <a:ext cx="4713922" cy="3193681"/>
          </a:xfrm>
          <a:custGeom>
            <a:avLst/>
            <a:gdLst/>
            <a:ahLst/>
            <a:cxnLst/>
            <a:rect l="l" t="t" r="r" b="b"/>
            <a:pathLst>
              <a:path w="4713922" h="5759450">
                <a:moveTo>
                  <a:pt x="0" y="0"/>
                </a:moveTo>
                <a:lnTo>
                  <a:pt x="4713922" y="0"/>
                </a:lnTo>
                <a:lnTo>
                  <a:pt x="4713922" y="5759450"/>
                </a:lnTo>
                <a:lnTo>
                  <a:pt x="0" y="5759450"/>
                </a:lnTo>
                <a:close/>
              </a:path>
            </a:pathLst>
          </a:custGeom>
        </p:spPr>
      </p:pic>
    </p:spTree>
    <p:extLst>
      <p:ext uri="{BB962C8B-B14F-4D97-AF65-F5344CB8AC3E}">
        <p14:creationId xmlns:p14="http://schemas.microsoft.com/office/powerpoint/2010/main" val="25737500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8B286AD-C98B-40A8-B433-60A93025CB12}"/>
              </a:ext>
            </a:extLst>
          </p:cNvPr>
          <p:cNvSpPr>
            <a:spLocks noGrp="1"/>
          </p:cNvSpPr>
          <p:nvPr>
            <p:ph type="title"/>
          </p:nvPr>
        </p:nvSpPr>
        <p:spPr>
          <a:xfrm>
            <a:off x="366379" y="132180"/>
            <a:ext cx="11268490" cy="1003245"/>
          </a:xfrm>
        </p:spPr>
        <p:txBody>
          <a:bodyPr wrap="square" anchor="b">
            <a:normAutofit/>
          </a:bodyPr>
          <a:lstStyle/>
          <a:p>
            <a:r>
              <a:rPr lang="en-US" sz="3200" dirty="0"/>
              <a:t>Step 2 Continued: Evaluate Appropriate Interim Supportive Measures for Complainant– Immediately and Ongoing</a:t>
            </a:r>
          </a:p>
        </p:txBody>
      </p:sp>
      <p:sp>
        <p:nvSpPr>
          <p:cNvPr id="3" name="Content Placeholder 2">
            <a:extLst>
              <a:ext uri="{FF2B5EF4-FFF2-40B4-BE49-F238E27FC236}">
                <a16:creationId xmlns:a16="http://schemas.microsoft.com/office/drawing/2014/main" id="{781FEA31-192D-4C66-BE4A-A664BAFE417E}"/>
              </a:ext>
            </a:extLst>
          </p:cNvPr>
          <p:cNvSpPr>
            <a:spLocks noGrp="1"/>
          </p:cNvSpPr>
          <p:nvPr>
            <p:ph idx="1"/>
          </p:nvPr>
        </p:nvSpPr>
        <p:spPr>
          <a:xfrm>
            <a:off x="173874" y="1619794"/>
            <a:ext cx="7041396" cy="5106694"/>
          </a:xfrm>
        </p:spPr>
        <p:txBody>
          <a:bodyPr vert="horz" lIns="0" tIns="0" rIns="0" bIns="0" rtlCol="0" anchor="t">
            <a:noAutofit/>
          </a:bodyPr>
          <a:lstStyle/>
          <a:p>
            <a:pPr marL="0" indent="0">
              <a:lnSpc>
                <a:spcPct val="100000"/>
              </a:lnSpc>
              <a:buNone/>
            </a:pPr>
            <a:r>
              <a:rPr lang="en-US" dirty="0">
                <a:solidFill>
                  <a:schemeClr val="tx1"/>
                </a:solidFill>
                <a:ea typeface="+mn-lt"/>
                <a:cs typeface="+mn-lt"/>
              </a:rPr>
              <a:t>Appropriate “</a:t>
            </a:r>
            <a:r>
              <a:rPr lang="en-US" u="sng" dirty="0">
                <a:solidFill>
                  <a:schemeClr val="tx1"/>
                </a:solidFill>
                <a:ea typeface="+mn-lt"/>
                <a:cs typeface="+mn-lt"/>
              </a:rPr>
              <a:t>supportive measures</a:t>
            </a:r>
            <a:r>
              <a:rPr lang="en-US" dirty="0">
                <a:solidFill>
                  <a:schemeClr val="tx1"/>
                </a:solidFill>
                <a:ea typeface="+mn-lt"/>
                <a:cs typeface="+mn-lt"/>
              </a:rPr>
              <a:t>” to consider include, but are not limited to, the following: </a:t>
            </a:r>
            <a:endParaRPr lang="en-US" dirty="0">
              <a:solidFill>
                <a:schemeClr val="tx1"/>
              </a:solidFill>
            </a:endParaRPr>
          </a:p>
          <a:p>
            <a:pPr lvl="1" indent="-457200">
              <a:lnSpc>
                <a:spcPct val="100000"/>
              </a:lnSpc>
            </a:pPr>
            <a:r>
              <a:rPr lang="en-US" sz="2400" dirty="0">
                <a:solidFill>
                  <a:schemeClr val="tx1"/>
                </a:solidFill>
                <a:ea typeface="+mn-lt"/>
                <a:cs typeface="+mn-lt"/>
              </a:rPr>
              <a:t>Physical separation of the complainant and the respondent</a:t>
            </a:r>
          </a:p>
          <a:p>
            <a:pPr lvl="1" indent="-457200">
              <a:lnSpc>
                <a:spcPct val="100000"/>
              </a:lnSpc>
            </a:pPr>
            <a:r>
              <a:rPr lang="en-US" sz="2400" dirty="0">
                <a:solidFill>
                  <a:schemeClr val="tx1"/>
                </a:solidFill>
                <a:ea typeface="+mn-lt"/>
                <a:cs typeface="+mn-lt"/>
              </a:rPr>
              <a:t>Offer medical, counseling or other support services to the complainant</a:t>
            </a:r>
          </a:p>
          <a:p>
            <a:pPr lvl="1" indent="-457200">
              <a:lnSpc>
                <a:spcPct val="100000"/>
              </a:lnSpc>
            </a:pPr>
            <a:r>
              <a:rPr lang="en-US" sz="2400" dirty="0">
                <a:solidFill>
                  <a:schemeClr val="tx1"/>
                </a:solidFill>
                <a:ea typeface="+mn-lt"/>
                <a:cs typeface="+mn-lt"/>
              </a:rPr>
              <a:t>No contact orders</a:t>
            </a:r>
          </a:p>
          <a:p>
            <a:pPr lvl="1" indent="-457200">
              <a:lnSpc>
                <a:spcPct val="100000"/>
              </a:lnSpc>
            </a:pPr>
            <a:r>
              <a:rPr lang="en-US" sz="2400" dirty="0">
                <a:solidFill>
                  <a:schemeClr val="tx1"/>
                </a:solidFill>
                <a:ea typeface="+mn-lt"/>
                <a:cs typeface="+mn-lt"/>
              </a:rPr>
              <a:t>Support services for bringing forth and defending allegations of sexual harassment/ misconduct</a:t>
            </a:r>
          </a:p>
          <a:p>
            <a:pPr lvl="1" indent="-457200">
              <a:lnSpc>
                <a:spcPct val="100000"/>
              </a:lnSpc>
            </a:pPr>
            <a:r>
              <a:rPr lang="en-US" sz="2400" dirty="0">
                <a:solidFill>
                  <a:schemeClr val="tx1"/>
                </a:solidFill>
                <a:ea typeface="+mn-lt"/>
                <a:cs typeface="+mn-lt"/>
              </a:rPr>
              <a:t>Any other measures requested by the complainant or respondent</a:t>
            </a:r>
            <a:endParaRPr lang="en-US" sz="2400" dirty="0">
              <a:solidFill>
                <a:schemeClr val="tx1"/>
              </a:solidFill>
            </a:endParaRPr>
          </a:p>
          <a:p>
            <a:pPr>
              <a:lnSpc>
                <a:spcPct val="100000"/>
              </a:lnSpc>
            </a:pPr>
            <a:endParaRPr lang="en-US" sz="1600" dirty="0"/>
          </a:p>
          <a:p>
            <a:pPr>
              <a:lnSpc>
                <a:spcPct val="100000"/>
              </a:lnSpc>
            </a:pPr>
            <a:endParaRPr lang="en-US" sz="1600" dirty="0"/>
          </a:p>
        </p:txBody>
      </p:sp>
      <p:pic>
        <p:nvPicPr>
          <p:cNvPr id="4" name="Picture 4" descr="A picture containing person, sitting, person, looking&#10;&#10;Description automatically generated">
            <a:extLst>
              <a:ext uri="{FF2B5EF4-FFF2-40B4-BE49-F238E27FC236}">
                <a16:creationId xmlns:a16="http://schemas.microsoft.com/office/drawing/2014/main" id="{2D3EF7D3-6B56-4B18-9242-54E3250E161D}"/>
              </a:ext>
            </a:extLst>
          </p:cNvPr>
          <p:cNvPicPr>
            <a:picLocks noChangeAspect="1"/>
          </p:cNvPicPr>
          <p:nvPr/>
        </p:nvPicPr>
        <p:blipFill>
          <a:blip r:embed="rId2"/>
          <a:stretch>
            <a:fillRect/>
          </a:stretch>
        </p:blipFill>
        <p:spPr>
          <a:xfrm>
            <a:off x="7301665" y="2225191"/>
            <a:ext cx="4713922" cy="3193681"/>
          </a:xfrm>
          <a:custGeom>
            <a:avLst/>
            <a:gdLst/>
            <a:ahLst/>
            <a:cxnLst/>
            <a:rect l="l" t="t" r="r" b="b"/>
            <a:pathLst>
              <a:path w="4713922" h="5759450">
                <a:moveTo>
                  <a:pt x="0" y="0"/>
                </a:moveTo>
                <a:lnTo>
                  <a:pt x="4713922" y="0"/>
                </a:lnTo>
                <a:lnTo>
                  <a:pt x="4713922" y="5759450"/>
                </a:lnTo>
                <a:lnTo>
                  <a:pt x="0" y="5759450"/>
                </a:lnTo>
                <a:close/>
              </a:path>
            </a:pathLst>
          </a:custGeom>
        </p:spPr>
      </p:pic>
    </p:spTree>
    <p:extLst>
      <p:ext uri="{BB962C8B-B14F-4D97-AF65-F5344CB8AC3E}">
        <p14:creationId xmlns:p14="http://schemas.microsoft.com/office/powerpoint/2010/main" val="7896985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9A7EFD3-34F5-4A59-8F31-A95ABE69FE50}"/>
              </a:ext>
            </a:extLst>
          </p:cNvPr>
          <p:cNvSpPr>
            <a:spLocks noGrp="1"/>
          </p:cNvSpPr>
          <p:nvPr>
            <p:ph type="title"/>
          </p:nvPr>
        </p:nvSpPr>
        <p:spPr>
          <a:xfrm>
            <a:off x="6153284" y="138866"/>
            <a:ext cx="5437185" cy="1468466"/>
          </a:xfrm>
        </p:spPr>
        <p:txBody>
          <a:bodyPr wrap="square" anchor="b">
            <a:normAutofit fontScale="90000"/>
          </a:bodyPr>
          <a:lstStyle/>
          <a:p>
            <a:r>
              <a:rPr lang="en-US" sz="3600" dirty="0"/>
              <a:t>Step 3: Establish Timelines and Initiate an Investigation </a:t>
            </a:r>
          </a:p>
        </p:txBody>
      </p:sp>
      <p:pic>
        <p:nvPicPr>
          <p:cNvPr id="4" name="Picture 4" descr="A picture containing indoor, table, sitting, view&#10;&#10;Description automatically generated">
            <a:extLst>
              <a:ext uri="{FF2B5EF4-FFF2-40B4-BE49-F238E27FC236}">
                <a16:creationId xmlns:a16="http://schemas.microsoft.com/office/drawing/2014/main" id="{CE9495CC-FB23-4B91-92B0-2594917831BC}"/>
              </a:ext>
            </a:extLst>
          </p:cNvPr>
          <p:cNvPicPr>
            <a:picLocks noChangeAspect="1"/>
          </p:cNvPicPr>
          <p:nvPr/>
        </p:nvPicPr>
        <p:blipFill rotWithShape="1">
          <a:blip r:embed="rId2"/>
          <a:srcRect l="30208" r="3041" b="-2"/>
          <a:stretch/>
        </p:blipFill>
        <p:spPr>
          <a:xfrm>
            <a:off x="320792" y="882957"/>
            <a:ext cx="5092062" cy="5092086"/>
          </a:xfrm>
          <a:custGeom>
            <a:avLst/>
            <a:gdLst/>
            <a:ahLst/>
            <a:cxnLst/>
            <a:rect l="l" t="t" r="r" b="b"/>
            <a:pathLst>
              <a:path w="5092062" h="5759450">
                <a:moveTo>
                  <a:pt x="0" y="0"/>
                </a:moveTo>
                <a:lnTo>
                  <a:pt x="5092062" y="0"/>
                </a:lnTo>
                <a:lnTo>
                  <a:pt x="5092062" y="5759450"/>
                </a:lnTo>
                <a:lnTo>
                  <a:pt x="0" y="5759450"/>
                </a:lnTo>
                <a:close/>
              </a:path>
            </a:pathLst>
          </a:custGeom>
        </p:spPr>
      </p:pic>
      <p:sp>
        <p:nvSpPr>
          <p:cNvPr id="3" name="Content Placeholder 2">
            <a:extLst>
              <a:ext uri="{FF2B5EF4-FFF2-40B4-BE49-F238E27FC236}">
                <a16:creationId xmlns:a16="http://schemas.microsoft.com/office/drawing/2014/main" id="{8BEB6ABE-4DAF-4DED-BAAD-24AB24E61F51}"/>
              </a:ext>
            </a:extLst>
          </p:cNvPr>
          <p:cNvSpPr>
            <a:spLocks noGrp="1"/>
          </p:cNvSpPr>
          <p:nvPr>
            <p:ph idx="1"/>
          </p:nvPr>
        </p:nvSpPr>
        <p:spPr>
          <a:xfrm>
            <a:off x="5672021" y="1746198"/>
            <a:ext cx="6399712" cy="5108626"/>
          </a:xfrm>
        </p:spPr>
        <p:txBody>
          <a:bodyPr vert="horz" lIns="0" tIns="0" rIns="0" bIns="0" rtlCol="0" anchor="t">
            <a:noAutofit/>
          </a:bodyPr>
          <a:lstStyle/>
          <a:p>
            <a:pPr>
              <a:lnSpc>
                <a:spcPct val="100000"/>
              </a:lnSpc>
            </a:pPr>
            <a:r>
              <a:rPr lang="en-US" sz="1900" dirty="0">
                <a:solidFill>
                  <a:schemeClr val="tx1"/>
                </a:solidFill>
                <a:ea typeface="+mn-lt"/>
                <a:cs typeface="+mn-lt"/>
              </a:rPr>
              <a:t>Notify the complainant of the school policy that you will be following to process his/her complaint, as well as the timeline for completing the investigation. </a:t>
            </a:r>
            <a:endParaRPr lang="en-US" sz="1900" dirty="0">
              <a:solidFill>
                <a:schemeClr val="tx1"/>
              </a:solidFill>
            </a:endParaRPr>
          </a:p>
          <a:p>
            <a:pPr>
              <a:lnSpc>
                <a:spcPct val="100000"/>
              </a:lnSpc>
            </a:pPr>
            <a:r>
              <a:rPr lang="en-US" sz="1900" dirty="0">
                <a:solidFill>
                  <a:schemeClr val="tx1"/>
                </a:solidFill>
                <a:ea typeface="+mn-lt"/>
                <a:cs typeface="+mn-lt"/>
              </a:rPr>
              <a:t>Notify the respondent that a complaint has been filed against him/her along with additional information, as appropriate. </a:t>
            </a:r>
            <a:endParaRPr lang="en-US" sz="1900" dirty="0">
              <a:solidFill>
                <a:schemeClr val="tx1"/>
              </a:solidFill>
            </a:endParaRPr>
          </a:p>
          <a:p>
            <a:pPr>
              <a:lnSpc>
                <a:spcPct val="100000"/>
              </a:lnSpc>
            </a:pPr>
            <a:r>
              <a:rPr lang="en-US" sz="1900" dirty="0">
                <a:solidFill>
                  <a:schemeClr val="tx1"/>
                </a:solidFill>
                <a:ea typeface="+mn-lt"/>
                <a:cs typeface="+mn-lt"/>
              </a:rPr>
              <a:t>Send written notice to the parties (complainant and respondent) of any investigative interviews, meetings, or hearings. </a:t>
            </a:r>
            <a:endParaRPr lang="en-US" sz="1900" dirty="0">
              <a:solidFill>
                <a:schemeClr val="tx1"/>
              </a:solidFill>
            </a:endParaRPr>
          </a:p>
          <a:p>
            <a:pPr>
              <a:lnSpc>
                <a:spcPct val="100000"/>
              </a:lnSpc>
            </a:pPr>
            <a:r>
              <a:rPr lang="en-US" sz="1900" dirty="0">
                <a:solidFill>
                  <a:schemeClr val="tx1"/>
                </a:solidFill>
                <a:ea typeface="+mn-lt"/>
                <a:cs typeface="+mn-lt"/>
              </a:rPr>
              <a:t>Update the timeline, as needed, and keep the parties appraised of any delays or extensions. </a:t>
            </a:r>
            <a:endParaRPr lang="en-US" sz="1900" dirty="0">
              <a:solidFill>
                <a:schemeClr val="tx1"/>
              </a:solidFill>
            </a:endParaRPr>
          </a:p>
          <a:p>
            <a:pPr>
              <a:lnSpc>
                <a:spcPct val="100000"/>
              </a:lnSpc>
            </a:pPr>
            <a:r>
              <a:rPr lang="en-US" sz="1900" dirty="0">
                <a:solidFill>
                  <a:schemeClr val="tx1"/>
                </a:solidFill>
                <a:ea typeface="+mn-lt"/>
                <a:cs typeface="+mn-lt"/>
              </a:rPr>
              <a:t>Document any delays in the investigation. </a:t>
            </a:r>
            <a:endParaRPr lang="en-US" sz="1900" dirty="0">
              <a:solidFill>
                <a:schemeClr val="tx1"/>
              </a:solidFill>
            </a:endParaRPr>
          </a:p>
          <a:p>
            <a:pPr>
              <a:lnSpc>
                <a:spcPct val="100000"/>
              </a:lnSpc>
            </a:pPr>
            <a:r>
              <a:rPr lang="en-US" sz="1900" dirty="0">
                <a:solidFill>
                  <a:schemeClr val="tx1"/>
                </a:solidFill>
                <a:ea typeface="+mn-lt"/>
                <a:cs typeface="+mn-lt"/>
              </a:rPr>
              <a:t>Keep the Title IX Coordinator updated on the timelines and any delays. </a:t>
            </a:r>
            <a:endParaRPr lang="en-US" sz="1900" dirty="0">
              <a:solidFill>
                <a:schemeClr val="tx1"/>
              </a:solidFill>
            </a:endParaRPr>
          </a:p>
          <a:p>
            <a:pPr>
              <a:lnSpc>
                <a:spcPct val="100000"/>
              </a:lnSpc>
            </a:pPr>
            <a:endParaRPr lang="en-US" sz="1900" dirty="0"/>
          </a:p>
        </p:txBody>
      </p:sp>
    </p:spTree>
    <p:extLst>
      <p:ext uri="{BB962C8B-B14F-4D97-AF65-F5344CB8AC3E}">
        <p14:creationId xmlns:p14="http://schemas.microsoft.com/office/powerpoint/2010/main" val="29749803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FD0F7-FA3C-D345-9CB5-8109E91910DD}"/>
              </a:ext>
            </a:extLst>
          </p:cNvPr>
          <p:cNvSpPr>
            <a:spLocks noGrp="1"/>
          </p:cNvSpPr>
          <p:nvPr>
            <p:ph type="title"/>
          </p:nvPr>
        </p:nvSpPr>
        <p:spPr/>
        <p:txBody>
          <a:bodyPr/>
          <a:lstStyle/>
          <a:p>
            <a:pPr algn="ctr"/>
            <a:r>
              <a:rPr lang="en-US" dirty="0"/>
              <a:t>Housekeeping</a:t>
            </a:r>
          </a:p>
        </p:txBody>
      </p:sp>
      <p:sp>
        <p:nvSpPr>
          <p:cNvPr id="3" name="Content Placeholder 2">
            <a:extLst>
              <a:ext uri="{FF2B5EF4-FFF2-40B4-BE49-F238E27FC236}">
                <a16:creationId xmlns:a16="http://schemas.microsoft.com/office/drawing/2014/main" id="{2877406A-3554-FE49-8ADB-6CBEF473C62C}"/>
              </a:ext>
            </a:extLst>
          </p:cNvPr>
          <p:cNvSpPr>
            <a:spLocks noGrp="1"/>
          </p:cNvSpPr>
          <p:nvPr>
            <p:ph idx="1"/>
          </p:nvPr>
        </p:nvSpPr>
        <p:spPr/>
        <p:txBody>
          <a:bodyPr/>
          <a:lstStyle/>
          <a:p>
            <a:r>
              <a:rPr lang="en-US" dirty="0"/>
              <a:t>Not here to give you legal advice </a:t>
            </a:r>
          </a:p>
          <a:p>
            <a:r>
              <a:rPr lang="en-US" dirty="0"/>
              <a:t>Consult with your legal counsel regarding how best to address a specific situation </a:t>
            </a:r>
          </a:p>
          <a:p>
            <a:r>
              <a:rPr lang="en-US" dirty="0"/>
              <a:t>You will receive a copy of the slides after this presentation to all who registered</a:t>
            </a:r>
          </a:p>
          <a:p>
            <a:r>
              <a:rPr lang="en-US" dirty="0"/>
              <a:t>I will take questions at the end as time permits </a:t>
            </a:r>
          </a:p>
          <a:p>
            <a:endParaRPr lang="en-US" dirty="0"/>
          </a:p>
        </p:txBody>
      </p:sp>
    </p:spTree>
    <p:extLst>
      <p:ext uri="{BB962C8B-B14F-4D97-AF65-F5344CB8AC3E}">
        <p14:creationId xmlns:p14="http://schemas.microsoft.com/office/powerpoint/2010/main" val="17224173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8B7B386-7B50-47C8-8AA8-D67BF46862A8}"/>
              </a:ext>
            </a:extLst>
          </p:cNvPr>
          <p:cNvSpPr>
            <a:spLocks noGrp="1"/>
          </p:cNvSpPr>
          <p:nvPr>
            <p:ph type="title"/>
          </p:nvPr>
        </p:nvSpPr>
        <p:spPr>
          <a:xfrm>
            <a:off x="374400" y="292601"/>
            <a:ext cx="10097416" cy="830805"/>
          </a:xfrm>
        </p:spPr>
        <p:txBody>
          <a:bodyPr wrap="square" anchor="b">
            <a:normAutofit/>
          </a:bodyPr>
          <a:lstStyle/>
          <a:p>
            <a:pPr algn="ctr"/>
            <a:r>
              <a:rPr lang="en-US" sz="3700" dirty="0"/>
              <a:t>Step 4: Interviews</a:t>
            </a:r>
          </a:p>
        </p:txBody>
      </p:sp>
      <p:sp>
        <p:nvSpPr>
          <p:cNvPr id="3" name="Content Placeholder 2">
            <a:extLst>
              <a:ext uri="{FF2B5EF4-FFF2-40B4-BE49-F238E27FC236}">
                <a16:creationId xmlns:a16="http://schemas.microsoft.com/office/drawing/2014/main" id="{4CE9FDB0-D353-4B61-9420-97B54DBB393F}"/>
              </a:ext>
            </a:extLst>
          </p:cNvPr>
          <p:cNvSpPr>
            <a:spLocks noGrp="1"/>
          </p:cNvSpPr>
          <p:nvPr>
            <p:ph idx="1"/>
          </p:nvPr>
        </p:nvSpPr>
        <p:spPr>
          <a:xfrm>
            <a:off x="125748" y="1240971"/>
            <a:ext cx="11934237" cy="5501560"/>
          </a:xfrm>
        </p:spPr>
        <p:txBody>
          <a:bodyPr vert="horz" lIns="0" tIns="0" rIns="0" bIns="0" rtlCol="0" anchor="t">
            <a:noAutofit/>
          </a:bodyPr>
          <a:lstStyle/>
          <a:p>
            <a:pPr marL="342900" indent="-342900">
              <a:lnSpc>
                <a:spcPct val="100000"/>
              </a:lnSpc>
              <a:buFont typeface="+mj-lt"/>
              <a:buAutoNum type="arabicPeriod"/>
            </a:pPr>
            <a:r>
              <a:rPr lang="en-US" sz="1800" dirty="0">
                <a:solidFill>
                  <a:srgbClr val="FFFFFF"/>
                </a:solidFill>
              </a:rPr>
              <a:t>The interview process is similar for all those interviewed (Complainant, Respondent and Witnesses), with several key differences. </a:t>
            </a:r>
          </a:p>
          <a:p>
            <a:pPr marL="342900" indent="-342900">
              <a:lnSpc>
                <a:spcPct val="100000"/>
              </a:lnSpc>
              <a:buFont typeface="+mj-lt"/>
              <a:buAutoNum type="arabicPeriod"/>
            </a:pPr>
            <a:r>
              <a:rPr lang="en-US" sz="1800" u="sng" dirty="0">
                <a:solidFill>
                  <a:srgbClr val="FFFFFF"/>
                </a:solidFill>
              </a:rPr>
              <a:t>General guidelines for interviews are as follows:</a:t>
            </a:r>
          </a:p>
          <a:p>
            <a:pPr lvl="1"/>
            <a:r>
              <a:rPr lang="en-US" sz="1800" dirty="0">
                <a:solidFill>
                  <a:srgbClr val="FFFFFF"/>
                </a:solidFill>
                <a:ea typeface="+mn-lt"/>
                <a:cs typeface="+mn-lt"/>
              </a:rPr>
              <a:t>Carefully determine who should interview the complainant/witness(es)/respondent (you may wish to consider the age, gender, and existing comfort level of the parties in choosing from potential interviewers).</a:t>
            </a:r>
            <a:endParaRPr lang="en-US" sz="1800" dirty="0">
              <a:solidFill>
                <a:srgbClr val="FFFFFF"/>
              </a:solidFill>
            </a:endParaRPr>
          </a:p>
          <a:p>
            <a:pPr lvl="1"/>
            <a:r>
              <a:rPr lang="en-US" sz="1800" dirty="0">
                <a:solidFill>
                  <a:srgbClr val="FFFFFF"/>
                </a:solidFill>
                <a:ea typeface="+mn-lt"/>
                <a:cs typeface="+mn-lt"/>
              </a:rPr>
              <a:t>Obtain all facts regarding the incident. </a:t>
            </a:r>
            <a:endParaRPr lang="en-US" sz="1800" dirty="0">
              <a:solidFill>
                <a:srgbClr val="FFFFFF"/>
              </a:solidFill>
            </a:endParaRPr>
          </a:p>
          <a:p>
            <a:pPr lvl="1"/>
            <a:r>
              <a:rPr lang="en-US" sz="1800" dirty="0">
                <a:solidFill>
                  <a:srgbClr val="FFFFFF"/>
                </a:solidFill>
              </a:rPr>
              <a:t>Ask broad, open-ended questions to narrow questions.</a:t>
            </a:r>
          </a:p>
          <a:p>
            <a:pPr lvl="1"/>
            <a:r>
              <a:rPr lang="en-US" sz="1800" dirty="0">
                <a:solidFill>
                  <a:srgbClr val="FFFFFF"/>
                </a:solidFill>
                <a:ea typeface="+mn-lt"/>
                <a:cs typeface="+mn-lt"/>
              </a:rPr>
              <a:t>Preserve evidence and documentation provided by the parties. This may include emails, screen shots, pictures, or physical evidence. </a:t>
            </a:r>
            <a:endParaRPr lang="en-US" sz="1800" dirty="0">
              <a:solidFill>
                <a:srgbClr val="FFFFFF"/>
              </a:solidFill>
            </a:endParaRPr>
          </a:p>
          <a:p>
            <a:pPr lvl="1"/>
            <a:r>
              <a:rPr lang="en-US" sz="1800" dirty="0">
                <a:solidFill>
                  <a:srgbClr val="FFFFFF"/>
                </a:solidFill>
                <a:ea typeface="+mn-lt"/>
                <a:cs typeface="+mn-lt"/>
              </a:rPr>
              <a:t>Ask for the names of other potential witnesses. </a:t>
            </a:r>
            <a:endParaRPr lang="en-US" sz="1800" dirty="0">
              <a:solidFill>
                <a:srgbClr val="FFFFFF"/>
              </a:solidFill>
            </a:endParaRPr>
          </a:p>
          <a:p>
            <a:pPr lvl="1"/>
            <a:r>
              <a:rPr lang="en-US" sz="1800" dirty="0">
                <a:solidFill>
                  <a:srgbClr val="FFFFFF"/>
                </a:solidFill>
                <a:ea typeface="+mn-lt"/>
                <a:cs typeface="+mn-lt"/>
              </a:rPr>
              <a:t>Allow the complainant/witness(es)/respondent to have an advisor (who may be an attorney) or support person present. </a:t>
            </a:r>
            <a:endParaRPr lang="en-US" sz="1800" dirty="0">
              <a:solidFill>
                <a:srgbClr val="FFFFFF"/>
              </a:solidFill>
            </a:endParaRPr>
          </a:p>
          <a:p>
            <a:pPr lvl="1"/>
            <a:r>
              <a:rPr lang="en-US" sz="1800" dirty="0">
                <a:solidFill>
                  <a:srgbClr val="FFFFFF"/>
                </a:solidFill>
                <a:ea typeface="+mn-lt"/>
                <a:cs typeface="+mn-lt"/>
              </a:rPr>
              <a:t>Maintain neutrality. </a:t>
            </a:r>
            <a:endParaRPr lang="en-US" sz="1800" dirty="0">
              <a:solidFill>
                <a:srgbClr val="FFFFFF"/>
              </a:solidFill>
            </a:endParaRPr>
          </a:p>
          <a:p>
            <a:pPr lvl="1"/>
            <a:r>
              <a:rPr lang="en-US" sz="1800" dirty="0">
                <a:solidFill>
                  <a:srgbClr val="FFFFFF"/>
                </a:solidFill>
              </a:rPr>
              <a:t>Listen calmly and respectfully.</a:t>
            </a:r>
          </a:p>
          <a:p>
            <a:pPr>
              <a:lnSpc>
                <a:spcPct val="100000"/>
              </a:lnSpc>
            </a:pPr>
            <a:endParaRPr lang="en-US" sz="1800" dirty="0"/>
          </a:p>
          <a:p>
            <a:pPr lvl="1" indent="-457200">
              <a:lnSpc>
                <a:spcPct val="100000"/>
              </a:lnSpc>
            </a:pPr>
            <a:endParaRPr lang="en-US" sz="1800" dirty="0">
              <a:solidFill>
                <a:srgbClr val="FFFFFF">
                  <a:alpha val="60000"/>
                </a:srgbClr>
              </a:solidFill>
            </a:endParaRPr>
          </a:p>
          <a:p>
            <a:pPr>
              <a:lnSpc>
                <a:spcPct val="100000"/>
              </a:lnSpc>
            </a:pPr>
            <a:endParaRPr lang="en-US" sz="1800" dirty="0"/>
          </a:p>
          <a:p>
            <a:pPr>
              <a:lnSpc>
                <a:spcPct val="100000"/>
              </a:lnSpc>
            </a:pPr>
            <a:endParaRPr lang="en-US" sz="1800" dirty="0">
              <a:solidFill>
                <a:srgbClr val="FFFFFF">
                  <a:alpha val="60000"/>
                </a:srgbClr>
              </a:solidFill>
            </a:endParaRPr>
          </a:p>
          <a:p>
            <a:pPr>
              <a:lnSpc>
                <a:spcPct val="100000"/>
              </a:lnSpc>
            </a:pPr>
            <a:endParaRPr lang="en-US" sz="1800" dirty="0">
              <a:solidFill>
                <a:srgbClr val="FFFFFF">
                  <a:alpha val="60000"/>
                </a:srgbClr>
              </a:solidFill>
            </a:endParaRPr>
          </a:p>
        </p:txBody>
      </p:sp>
    </p:spTree>
    <p:extLst>
      <p:ext uri="{BB962C8B-B14F-4D97-AF65-F5344CB8AC3E}">
        <p14:creationId xmlns:p14="http://schemas.microsoft.com/office/powerpoint/2010/main" val="11866685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15C89-A187-42D6-ACC2-592606EE8C12}"/>
              </a:ext>
            </a:extLst>
          </p:cNvPr>
          <p:cNvSpPr>
            <a:spLocks noGrp="1"/>
          </p:cNvSpPr>
          <p:nvPr>
            <p:ph type="title"/>
          </p:nvPr>
        </p:nvSpPr>
        <p:spPr>
          <a:xfrm>
            <a:off x="246062" y="260517"/>
            <a:ext cx="11091600" cy="875952"/>
          </a:xfrm>
        </p:spPr>
        <p:txBody>
          <a:bodyPr/>
          <a:lstStyle/>
          <a:p>
            <a:pPr algn="ctr"/>
            <a:r>
              <a:rPr lang="en-US" dirty="0">
                <a:ea typeface="+mj-lt"/>
                <a:cs typeface="+mj-lt"/>
              </a:rPr>
              <a:t>Step 4: Interview Cont.</a:t>
            </a:r>
            <a:endParaRPr lang="en-US" dirty="0"/>
          </a:p>
        </p:txBody>
      </p:sp>
      <p:sp>
        <p:nvSpPr>
          <p:cNvPr id="3" name="Content Placeholder 2">
            <a:extLst>
              <a:ext uri="{FF2B5EF4-FFF2-40B4-BE49-F238E27FC236}">
                <a16:creationId xmlns:a16="http://schemas.microsoft.com/office/drawing/2014/main" id="{069EB70E-0887-49F0-A249-DDF41C4F825C}"/>
              </a:ext>
            </a:extLst>
          </p:cNvPr>
          <p:cNvSpPr>
            <a:spLocks noGrp="1"/>
          </p:cNvSpPr>
          <p:nvPr>
            <p:ph idx="1"/>
          </p:nvPr>
        </p:nvSpPr>
        <p:spPr>
          <a:xfrm>
            <a:off x="246063" y="1332411"/>
            <a:ext cx="5395326" cy="5337928"/>
          </a:xfrm>
        </p:spPr>
        <p:txBody>
          <a:bodyPr vert="horz" wrap="square" lIns="0" tIns="0" rIns="0" bIns="0" rtlCol="0" anchor="t">
            <a:noAutofit/>
          </a:bodyPr>
          <a:lstStyle/>
          <a:p>
            <a:pPr marL="0" indent="0">
              <a:buNone/>
            </a:pPr>
            <a:r>
              <a:rPr lang="en-US" sz="2000" u="sng" dirty="0">
                <a:solidFill>
                  <a:srgbClr val="FFFFFF"/>
                </a:solidFill>
                <a:ea typeface="+mn-lt"/>
                <a:cs typeface="+mn-lt"/>
              </a:rPr>
              <a:t>Use “Funneled” Questioning </a:t>
            </a:r>
            <a:endParaRPr lang="en-US" sz="2000" u="sng" dirty="0">
              <a:solidFill>
                <a:srgbClr val="FFFFFF">
                  <a:alpha val="60000"/>
                </a:srgbClr>
              </a:solidFill>
            </a:endParaRPr>
          </a:p>
          <a:p>
            <a:pPr lvl="1"/>
            <a:r>
              <a:rPr lang="en-US" sz="2000" dirty="0">
                <a:solidFill>
                  <a:srgbClr val="FFFFFF"/>
                </a:solidFill>
                <a:ea typeface="+mn-lt"/>
                <a:cs typeface="+mn-lt"/>
              </a:rPr>
              <a:t>Open-ended questions </a:t>
            </a:r>
            <a:endParaRPr lang="en-US" sz="2000" dirty="0"/>
          </a:p>
          <a:p>
            <a:pPr lvl="1"/>
            <a:r>
              <a:rPr lang="en-US" sz="2000" dirty="0">
                <a:solidFill>
                  <a:srgbClr val="FFFFFF"/>
                </a:solidFill>
                <a:ea typeface="+mn-lt"/>
                <a:cs typeface="+mn-lt"/>
              </a:rPr>
              <a:t>Aim for all relevant evidence </a:t>
            </a:r>
            <a:endParaRPr lang="en-US" sz="2000" dirty="0"/>
          </a:p>
          <a:p>
            <a:pPr lvl="1"/>
            <a:r>
              <a:rPr lang="en-US" sz="2000" dirty="0">
                <a:solidFill>
                  <a:srgbClr val="FFFFFF"/>
                </a:solidFill>
                <a:ea typeface="+mn-lt"/>
                <a:cs typeface="+mn-lt"/>
              </a:rPr>
              <a:t>Make sure the witness answers the questions fully </a:t>
            </a:r>
            <a:endParaRPr lang="en-US" sz="2000" dirty="0"/>
          </a:p>
          <a:p>
            <a:pPr lvl="1"/>
            <a:r>
              <a:rPr lang="en-US" sz="2000" dirty="0">
                <a:solidFill>
                  <a:srgbClr val="FFFFFF"/>
                </a:solidFill>
                <a:ea typeface="+mn-lt"/>
                <a:cs typeface="+mn-lt"/>
              </a:rPr>
              <a:t>Ask, “Do you remember anything else?” </a:t>
            </a:r>
            <a:endParaRPr lang="en-US" sz="2000" dirty="0"/>
          </a:p>
          <a:p>
            <a:pPr lvl="1"/>
            <a:r>
              <a:rPr lang="en-US" sz="2000" dirty="0">
                <a:solidFill>
                  <a:srgbClr val="FFFFFF"/>
                </a:solidFill>
                <a:ea typeface="+mn-lt"/>
                <a:cs typeface="+mn-lt"/>
              </a:rPr>
              <a:t>Summarize so witness can offer facts that were left out </a:t>
            </a:r>
            <a:endParaRPr lang="en-US" sz="2000" dirty="0">
              <a:solidFill>
                <a:srgbClr val="FFFFFF">
                  <a:alpha val="60000"/>
                </a:srgbClr>
              </a:solidFill>
            </a:endParaRPr>
          </a:p>
          <a:p>
            <a:pPr lvl="1"/>
            <a:r>
              <a:rPr lang="en-US" sz="2000" dirty="0">
                <a:solidFill>
                  <a:srgbClr val="FFFFFF"/>
                </a:solidFill>
                <a:ea typeface="+mn-lt"/>
                <a:cs typeface="+mn-lt"/>
              </a:rPr>
              <a:t>Identify other ways to refresh witness’s memory </a:t>
            </a:r>
            <a:endParaRPr lang="en-US" sz="2000" dirty="0"/>
          </a:p>
          <a:p>
            <a:pPr lvl="1"/>
            <a:r>
              <a:rPr lang="en-US" sz="2000" dirty="0">
                <a:solidFill>
                  <a:srgbClr val="FFFFFF"/>
                </a:solidFill>
                <a:ea typeface="+mn-lt"/>
                <a:cs typeface="+mn-lt"/>
              </a:rPr>
              <a:t>Encircle knowledge with wrap-up question </a:t>
            </a:r>
            <a:endParaRPr lang="en-US" sz="2000" dirty="0"/>
          </a:p>
          <a:p>
            <a:endParaRPr lang="en-US" sz="2000" dirty="0"/>
          </a:p>
        </p:txBody>
      </p:sp>
      <p:sp>
        <p:nvSpPr>
          <p:cNvPr id="4" name="Arrow: Right 3">
            <a:extLst>
              <a:ext uri="{FF2B5EF4-FFF2-40B4-BE49-F238E27FC236}">
                <a16:creationId xmlns:a16="http://schemas.microsoft.com/office/drawing/2014/main" id="{CEDD39EE-188D-4C6E-B06E-DD4FDF089935}"/>
              </a:ext>
            </a:extLst>
          </p:cNvPr>
          <p:cNvSpPr/>
          <p:nvPr/>
        </p:nvSpPr>
        <p:spPr>
          <a:xfrm>
            <a:off x="5791280" y="3146578"/>
            <a:ext cx="2029325" cy="12673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B9EC73C7-FC76-40F7-A1D0-994C7993D97E}"/>
              </a:ext>
            </a:extLst>
          </p:cNvPr>
          <p:cNvSpPr txBox="1"/>
          <p:nvPr/>
        </p:nvSpPr>
        <p:spPr>
          <a:xfrm>
            <a:off x="7519265" y="1554551"/>
            <a:ext cx="4106778"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dirty="0">
                <a:ea typeface="+mn-lt"/>
                <a:cs typeface="+mn-lt"/>
              </a:rPr>
              <a:t>What? Who? Where? When? </a:t>
            </a:r>
            <a:endParaRPr lang="en-US" sz="2400" dirty="0"/>
          </a:p>
          <a:p>
            <a:pPr marL="285750" indent="-285750">
              <a:buFont typeface="Arial"/>
              <a:buChar char="•"/>
            </a:pPr>
            <a:r>
              <a:rPr lang="en-US" sz="2400" dirty="0">
                <a:ea typeface="+mn-lt"/>
                <a:cs typeface="+mn-lt"/>
              </a:rPr>
              <a:t>Don’t disrupt train of thought </a:t>
            </a:r>
            <a:endParaRPr lang="en-US" sz="2400" dirty="0"/>
          </a:p>
          <a:p>
            <a:pPr marL="285750" indent="-285750">
              <a:buFont typeface="Arial"/>
              <a:buChar char="•"/>
            </a:pPr>
            <a:r>
              <a:rPr lang="en-US" sz="2400" dirty="0">
                <a:ea typeface="+mn-lt"/>
                <a:cs typeface="+mn-lt"/>
              </a:rPr>
              <a:t>Use </a:t>
            </a:r>
            <a:r>
              <a:rPr lang="en-US" sz="2400" u="sng" dirty="0">
                <a:ea typeface="+mn-lt"/>
                <a:cs typeface="+mn-lt"/>
              </a:rPr>
              <a:t>active listening:</a:t>
            </a:r>
            <a:endParaRPr lang="en-US" sz="2400" u="sng" dirty="0"/>
          </a:p>
          <a:p>
            <a:pPr lvl="1">
              <a:buFont typeface="Arial"/>
              <a:buChar char="•"/>
            </a:pPr>
            <a:r>
              <a:rPr lang="en-US" sz="2400" dirty="0">
                <a:ea typeface="+mn-lt"/>
                <a:cs typeface="+mn-lt"/>
              </a:rPr>
              <a:t> Don’t be wedded to your outline </a:t>
            </a:r>
            <a:endParaRPr lang="en-US" sz="2400" dirty="0"/>
          </a:p>
          <a:p>
            <a:pPr lvl="1">
              <a:buFont typeface="Arial"/>
              <a:buChar char="•"/>
            </a:pPr>
            <a:r>
              <a:rPr lang="en-US" sz="2400" dirty="0">
                <a:ea typeface="+mn-lt"/>
                <a:cs typeface="+mn-lt"/>
              </a:rPr>
              <a:t> Listen to subtle changes and clarify </a:t>
            </a:r>
            <a:endParaRPr lang="en-US" sz="2400" dirty="0"/>
          </a:p>
          <a:p>
            <a:pPr marL="285750" indent="-285750">
              <a:buFont typeface="Arial"/>
              <a:buChar char="•"/>
            </a:pPr>
            <a:r>
              <a:rPr lang="en-US" sz="2400" dirty="0">
                <a:ea typeface="+mn-lt"/>
                <a:cs typeface="+mn-lt"/>
              </a:rPr>
              <a:t>Follow up on cues </a:t>
            </a:r>
            <a:endParaRPr lang="en-US" sz="2400" dirty="0"/>
          </a:p>
          <a:p>
            <a:pPr lvl="1">
              <a:buFont typeface="Arial"/>
              <a:buChar char="•"/>
            </a:pPr>
            <a:r>
              <a:rPr lang="en-US" sz="2400" dirty="0">
                <a:ea typeface="+mn-lt"/>
                <a:cs typeface="+mn-lt"/>
              </a:rPr>
              <a:t> Watch for eye contact </a:t>
            </a:r>
            <a:endParaRPr lang="en-US" sz="2400" dirty="0"/>
          </a:p>
          <a:p>
            <a:pPr lvl="1">
              <a:buFont typeface="Arial"/>
              <a:buChar char="•"/>
            </a:pPr>
            <a:r>
              <a:rPr lang="en-US" sz="2400" dirty="0">
                <a:ea typeface="+mn-lt"/>
                <a:cs typeface="+mn-lt"/>
              </a:rPr>
              <a:t> Gestures </a:t>
            </a:r>
            <a:endParaRPr lang="en-US" sz="2400" dirty="0"/>
          </a:p>
          <a:p>
            <a:pPr lvl="1">
              <a:buFont typeface="Arial"/>
              <a:buChar char="•"/>
            </a:pPr>
            <a:r>
              <a:rPr lang="en-US" sz="2400" dirty="0">
                <a:ea typeface="+mn-lt"/>
                <a:cs typeface="+mn-lt"/>
              </a:rPr>
              <a:t> Body language </a:t>
            </a:r>
            <a:endParaRPr lang="en-US" sz="2400" dirty="0"/>
          </a:p>
          <a:p>
            <a:pPr algn="l"/>
            <a:endParaRPr lang="en-US" sz="2400" dirty="0"/>
          </a:p>
        </p:txBody>
      </p:sp>
    </p:spTree>
    <p:extLst>
      <p:ext uri="{BB962C8B-B14F-4D97-AF65-F5344CB8AC3E}">
        <p14:creationId xmlns:p14="http://schemas.microsoft.com/office/powerpoint/2010/main" val="13301985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18B94DA-8D8F-4646-BF06-1E9FE381D473}"/>
              </a:ext>
            </a:extLst>
          </p:cNvPr>
          <p:cNvSpPr>
            <a:spLocks noGrp="1"/>
          </p:cNvSpPr>
          <p:nvPr>
            <p:ph type="title"/>
          </p:nvPr>
        </p:nvSpPr>
        <p:spPr>
          <a:xfrm>
            <a:off x="334295" y="356769"/>
            <a:ext cx="11448402" cy="792762"/>
          </a:xfrm>
        </p:spPr>
        <p:txBody>
          <a:bodyPr wrap="square" anchor="b">
            <a:normAutofit/>
          </a:bodyPr>
          <a:lstStyle/>
          <a:p>
            <a:pPr algn="ctr"/>
            <a:r>
              <a:rPr lang="en-US" sz="3700" dirty="0"/>
              <a:t>Step 4: Interviews Cont.</a:t>
            </a:r>
          </a:p>
        </p:txBody>
      </p:sp>
      <p:sp>
        <p:nvSpPr>
          <p:cNvPr id="3" name="Content Placeholder 2">
            <a:extLst>
              <a:ext uri="{FF2B5EF4-FFF2-40B4-BE49-F238E27FC236}">
                <a16:creationId xmlns:a16="http://schemas.microsoft.com/office/drawing/2014/main" id="{49F20560-B056-471C-8A48-49EA960290C7}"/>
              </a:ext>
            </a:extLst>
          </p:cNvPr>
          <p:cNvSpPr>
            <a:spLocks noGrp="1"/>
          </p:cNvSpPr>
          <p:nvPr>
            <p:ph idx="1"/>
          </p:nvPr>
        </p:nvSpPr>
        <p:spPr>
          <a:xfrm>
            <a:off x="334295" y="1815737"/>
            <a:ext cx="6897017" cy="4750330"/>
          </a:xfrm>
        </p:spPr>
        <p:txBody>
          <a:bodyPr vert="horz" lIns="0" tIns="0" rIns="0" bIns="0" rtlCol="0" anchor="t">
            <a:normAutofit/>
          </a:bodyPr>
          <a:lstStyle/>
          <a:p>
            <a:pPr lvl="1" indent="-457200">
              <a:lnSpc>
                <a:spcPct val="100000"/>
              </a:lnSpc>
            </a:pPr>
            <a:r>
              <a:rPr lang="en-US" sz="2400" dirty="0">
                <a:solidFill>
                  <a:srgbClr val="FFFFFF"/>
                </a:solidFill>
                <a:ea typeface="+mn-lt"/>
                <a:cs typeface="+mn-lt"/>
              </a:rPr>
              <a:t>Depending on the circumstances, you may want to request a </a:t>
            </a:r>
            <a:r>
              <a:rPr lang="en-US" sz="2400" u="sng" dirty="0">
                <a:solidFill>
                  <a:srgbClr val="FFFFFF"/>
                </a:solidFill>
                <a:ea typeface="+mn-lt"/>
                <a:cs typeface="+mn-lt"/>
              </a:rPr>
              <a:t>written statement</a:t>
            </a:r>
            <a:r>
              <a:rPr lang="en-US" sz="2400" dirty="0">
                <a:solidFill>
                  <a:srgbClr val="FFFFFF"/>
                </a:solidFill>
                <a:ea typeface="+mn-lt"/>
                <a:cs typeface="+mn-lt"/>
              </a:rPr>
              <a:t>. If so, make sure it is signed and dated. </a:t>
            </a:r>
            <a:endParaRPr lang="en-US" sz="2400" dirty="0">
              <a:solidFill>
                <a:srgbClr val="FFFFFF"/>
              </a:solidFill>
            </a:endParaRPr>
          </a:p>
          <a:p>
            <a:pPr lvl="1" indent="-457200">
              <a:lnSpc>
                <a:spcPct val="100000"/>
              </a:lnSpc>
            </a:pPr>
            <a:r>
              <a:rPr lang="en-US" sz="2400" u="sng" dirty="0">
                <a:solidFill>
                  <a:srgbClr val="FFFFFF"/>
                </a:solidFill>
                <a:ea typeface="+mn-lt"/>
                <a:cs typeface="+mn-lt"/>
              </a:rPr>
              <a:t>Do </a:t>
            </a:r>
            <a:r>
              <a:rPr lang="en-US" sz="2400" i="1" u="sng" dirty="0">
                <a:solidFill>
                  <a:srgbClr val="FFFFFF"/>
                </a:solidFill>
                <a:ea typeface="+mn-lt"/>
                <a:cs typeface="+mn-lt"/>
              </a:rPr>
              <a:t>not </a:t>
            </a:r>
            <a:r>
              <a:rPr lang="en-US" sz="2400" u="sng" dirty="0">
                <a:solidFill>
                  <a:srgbClr val="FFFFFF"/>
                </a:solidFill>
                <a:ea typeface="+mn-lt"/>
                <a:cs typeface="+mn-lt"/>
              </a:rPr>
              <a:t>promise confidentiality</a:t>
            </a:r>
            <a:r>
              <a:rPr lang="en-US" sz="2400" dirty="0">
                <a:solidFill>
                  <a:srgbClr val="FFFFFF"/>
                </a:solidFill>
                <a:ea typeface="+mn-lt"/>
                <a:cs typeface="+mn-lt"/>
              </a:rPr>
              <a:t>. However, every effort should be made to keep the identity of the involved parties confidential to avoid retaliation.</a:t>
            </a:r>
            <a:endParaRPr lang="en-US" sz="2400" dirty="0">
              <a:solidFill>
                <a:srgbClr val="FFFFFF"/>
              </a:solidFill>
            </a:endParaRPr>
          </a:p>
          <a:p>
            <a:pPr lvl="1" indent="-457200">
              <a:lnSpc>
                <a:spcPct val="100000"/>
              </a:lnSpc>
            </a:pPr>
            <a:r>
              <a:rPr lang="en-US" sz="2400" dirty="0">
                <a:solidFill>
                  <a:srgbClr val="FFFFFF"/>
                </a:solidFill>
                <a:ea typeface="+mn-lt"/>
                <a:cs typeface="+mn-lt"/>
              </a:rPr>
              <a:t>Do not use, rely on, or seek disclosure of information protected under a </a:t>
            </a:r>
            <a:r>
              <a:rPr lang="en-US" sz="2400" u="sng" dirty="0">
                <a:solidFill>
                  <a:srgbClr val="FFFFFF"/>
                </a:solidFill>
                <a:ea typeface="+mn-lt"/>
                <a:cs typeface="+mn-lt"/>
              </a:rPr>
              <a:t>legally recognized privilege (i.e, medical information)</a:t>
            </a:r>
            <a:r>
              <a:rPr lang="en-US" sz="2400" dirty="0">
                <a:solidFill>
                  <a:srgbClr val="FFFFFF"/>
                </a:solidFill>
                <a:ea typeface="+mn-lt"/>
                <a:cs typeface="+mn-lt"/>
              </a:rPr>
              <a:t>, unless the person holding such privilege has waived the privilege.</a:t>
            </a:r>
            <a:endParaRPr lang="en-US" sz="2400" dirty="0">
              <a:solidFill>
                <a:srgbClr val="FFFFFF"/>
              </a:solidFill>
            </a:endParaRPr>
          </a:p>
          <a:p>
            <a:pPr lvl="1" indent="-457200">
              <a:lnSpc>
                <a:spcPct val="100000"/>
              </a:lnSpc>
            </a:pPr>
            <a:endParaRPr lang="en-US" sz="2400" dirty="0"/>
          </a:p>
        </p:txBody>
      </p:sp>
      <p:pic>
        <p:nvPicPr>
          <p:cNvPr id="5" name="Picture 4" descr="A person sitting on a table&#10;&#10;Description automatically generated">
            <a:extLst>
              <a:ext uri="{FF2B5EF4-FFF2-40B4-BE49-F238E27FC236}">
                <a16:creationId xmlns:a16="http://schemas.microsoft.com/office/drawing/2014/main" id="{94D78F20-5358-4EE4-80C9-92367FA9A026}"/>
              </a:ext>
            </a:extLst>
          </p:cNvPr>
          <p:cNvPicPr>
            <a:picLocks noChangeAspect="1"/>
          </p:cNvPicPr>
          <p:nvPr/>
        </p:nvPicPr>
        <p:blipFill>
          <a:blip r:embed="rId2"/>
          <a:stretch>
            <a:fillRect/>
          </a:stretch>
        </p:blipFill>
        <p:spPr>
          <a:xfrm>
            <a:off x="7341770" y="2316693"/>
            <a:ext cx="4713922" cy="3122972"/>
          </a:xfrm>
          <a:custGeom>
            <a:avLst/>
            <a:gdLst/>
            <a:ahLst/>
            <a:cxnLst/>
            <a:rect l="l" t="t" r="r" b="b"/>
            <a:pathLst>
              <a:path w="4713922" h="5759450">
                <a:moveTo>
                  <a:pt x="0" y="0"/>
                </a:moveTo>
                <a:lnTo>
                  <a:pt x="4713922" y="0"/>
                </a:lnTo>
                <a:lnTo>
                  <a:pt x="4713922" y="5759450"/>
                </a:lnTo>
                <a:lnTo>
                  <a:pt x="0" y="5759450"/>
                </a:lnTo>
                <a:close/>
              </a:path>
            </a:pathLst>
          </a:custGeom>
        </p:spPr>
      </p:pic>
    </p:spTree>
    <p:extLst>
      <p:ext uri="{BB962C8B-B14F-4D97-AF65-F5344CB8AC3E}">
        <p14:creationId xmlns:p14="http://schemas.microsoft.com/office/powerpoint/2010/main" val="13483621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3256A-9B95-DF4C-86E6-D69F99B52CE5}"/>
              </a:ext>
            </a:extLst>
          </p:cNvPr>
          <p:cNvSpPr>
            <a:spLocks noGrp="1"/>
          </p:cNvSpPr>
          <p:nvPr>
            <p:ph type="title"/>
          </p:nvPr>
        </p:nvSpPr>
        <p:spPr/>
        <p:txBody>
          <a:bodyPr/>
          <a:lstStyle/>
          <a:p>
            <a:pPr algn="ctr"/>
            <a:r>
              <a:rPr lang="en-US" dirty="0"/>
              <a:t>Be Sure to Ask the Right Questions</a:t>
            </a:r>
          </a:p>
        </p:txBody>
      </p:sp>
      <p:sp>
        <p:nvSpPr>
          <p:cNvPr id="3" name="Content Placeholder 2">
            <a:extLst>
              <a:ext uri="{FF2B5EF4-FFF2-40B4-BE49-F238E27FC236}">
                <a16:creationId xmlns:a16="http://schemas.microsoft.com/office/drawing/2014/main" id="{905F58FF-A79D-F545-BC17-B10955599B31}"/>
              </a:ext>
            </a:extLst>
          </p:cNvPr>
          <p:cNvSpPr>
            <a:spLocks noGrp="1"/>
          </p:cNvSpPr>
          <p:nvPr>
            <p:ph sz="half" idx="1"/>
          </p:nvPr>
        </p:nvSpPr>
        <p:spPr/>
        <p:txBody>
          <a:bodyPr>
            <a:normAutofit/>
          </a:bodyPr>
          <a:lstStyle/>
          <a:p>
            <a:r>
              <a:rPr lang="en-US" dirty="0">
                <a:solidFill>
                  <a:srgbClr val="FFFFFF"/>
                </a:solidFill>
              </a:rPr>
              <a:t>Use “Funneled” Questioning </a:t>
            </a:r>
          </a:p>
          <a:p>
            <a:r>
              <a:rPr lang="en-US" dirty="0">
                <a:solidFill>
                  <a:srgbClr val="FFFFFF"/>
                </a:solidFill>
              </a:rPr>
              <a:t>What? Who? Where? When? </a:t>
            </a:r>
          </a:p>
          <a:p>
            <a:r>
              <a:rPr lang="en-US" dirty="0">
                <a:solidFill>
                  <a:srgbClr val="FFFFFF"/>
                </a:solidFill>
              </a:rPr>
              <a:t>Don’t disrupt train of thought </a:t>
            </a:r>
          </a:p>
          <a:p>
            <a:endParaRPr lang="en-US" dirty="0"/>
          </a:p>
        </p:txBody>
      </p:sp>
      <p:sp>
        <p:nvSpPr>
          <p:cNvPr id="4" name="Content Placeholder 3">
            <a:extLst>
              <a:ext uri="{FF2B5EF4-FFF2-40B4-BE49-F238E27FC236}">
                <a16:creationId xmlns:a16="http://schemas.microsoft.com/office/drawing/2014/main" id="{3F3A3285-EAE5-BC40-AE34-D52EBCA7C36D}"/>
              </a:ext>
            </a:extLst>
          </p:cNvPr>
          <p:cNvSpPr>
            <a:spLocks noGrp="1"/>
          </p:cNvSpPr>
          <p:nvPr>
            <p:ph sz="half" idx="2"/>
          </p:nvPr>
        </p:nvSpPr>
        <p:spPr/>
        <p:txBody>
          <a:bodyPr>
            <a:normAutofit/>
          </a:bodyPr>
          <a:lstStyle/>
          <a:p>
            <a:r>
              <a:rPr lang="en-US" dirty="0">
                <a:solidFill>
                  <a:srgbClr val="FFFFFF"/>
                </a:solidFill>
              </a:rPr>
              <a:t>Use active listening: </a:t>
            </a:r>
          </a:p>
          <a:p>
            <a:pPr lvl="1"/>
            <a:r>
              <a:rPr lang="en-US" dirty="0">
                <a:solidFill>
                  <a:srgbClr val="FFFFFF"/>
                </a:solidFill>
              </a:rPr>
              <a:t>⎻  Don’t be wed to your outline </a:t>
            </a:r>
            <a:endParaRPr lang="en-US" sz="1800" dirty="0">
              <a:solidFill>
                <a:srgbClr val="FFFFFF"/>
              </a:solidFill>
            </a:endParaRPr>
          </a:p>
          <a:p>
            <a:pPr lvl="1"/>
            <a:r>
              <a:rPr lang="en-US" dirty="0">
                <a:solidFill>
                  <a:srgbClr val="FFFFFF"/>
                </a:solidFill>
              </a:rPr>
              <a:t>⎻  Listen to subtle changes and clarify </a:t>
            </a:r>
            <a:endParaRPr lang="en-US" sz="1800" dirty="0">
              <a:solidFill>
                <a:srgbClr val="FFFFFF"/>
              </a:solidFill>
            </a:endParaRPr>
          </a:p>
          <a:p>
            <a:r>
              <a:rPr lang="en-US" dirty="0">
                <a:solidFill>
                  <a:srgbClr val="FFFFFF"/>
                </a:solidFill>
              </a:rPr>
              <a:t>Follow up on cues </a:t>
            </a:r>
          </a:p>
          <a:p>
            <a:pPr lvl="1"/>
            <a:r>
              <a:rPr lang="en-US" dirty="0">
                <a:solidFill>
                  <a:srgbClr val="FFFFFF"/>
                </a:solidFill>
              </a:rPr>
              <a:t>⎻  Watch for eye contact </a:t>
            </a:r>
            <a:endParaRPr lang="en-US" sz="1800" dirty="0">
              <a:solidFill>
                <a:srgbClr val="FFFFFF"/>
              </a:solidFill>
            </a:endParaRPr>
          </a:p>
          <a:p>
            <a:pPr lvl="1"/>
            <a:r>
              <a:rPr lang="en-US" dirty="0">
                <a:solidFill>
                  <a:srgbClr val="FFFFFF"/>
                </a:solidFill>
              </a:rPr>
              <a:t>⎻  Gestures </a:t>
            </a:r>
            <a:endParaRPr lang="en-US" sz="1800" dirty="0">
              <a:solidFill>
                <a:srgbClr val="FFFFFF"/>
              </a:solidFill>
            </a:endParaRPr>
          </a:p>
          <a:p>
            <a:pPr lvl="1"/>
            <a:r>
              <a:rPr lang="en-US" dirty="0">
                <a:solidFill>
                  <a:srgbClr val="FFFFFF"/>
                </a:solidFill>
              </a:rPr>
              <a:t>⎻  Body language </a:t>
            </a:r>
            <a:endParaRPr lang="en-US" sz="1800" dirty="0">
              <a:solidFill>
                <a:srgbClr val="FFFFFF"/>
              </a:solidFill>
            </a:endParaRPr>
          </a:p>
          <a:p>
            <a:endParaRPr lang="en-US" dirty="0"/>
          </a:p>
        </p:txBody>
      </p:sp>
    </p:spTree>
    <p:extLst>
      <p:ext uri="{BB962C8B-B14F-4D97-AF65-F5344CB8AC3E}">
        <p14:creationId xmlns:p14="http://schemas.microsoft.com/office/powerpoint/2010/main" val="16749233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0A1EA-67D9-429F-AA4C-40051007EB1A}"/>
              </a:ext>
            </a:extLst>
          </p:cNvPr>
          <p:cNvSpPr>
            <a:spLocks noGrp="1"/>
          </p:cNvSpPr>
          <p:nvPr>
            <p:ph type="title"/>
          </p:nvPr>
        </p:nvSpPr>
        <p:spPr>
          <a:xfrm>
            <a:off x="230021" y="256478"/>
            <a:ext cx="11340252" cy="870819"/>
          </a:xfrm>
        </p:spPr>
        <p:txBody>
          <a:bodyPr>
            <a:normAutofit/>
          </a:bodyPr>
          <a:lstStyle/>
          <a:p>
            <a:pPr algn="ctr"/>
            <a:r>
              <a:rPr lang="en-US" sz="4000" dirty="0"/>
              <a:t>Step 4: Interview Complainant</a:t>
            </a:r>
          </a:p>
        </p:txBody>
      </p:sp>
      <p:sp>
        <p:nvSpPr>
          <p:cNvPr id="3" name="Content Placeholder 2">
            <a:extLst>
              <a:ext uri="{FF2B5EF4-FFF2-40B4-BE49-F238E27FC236}">
                <a16:creationId xmlns:a16="http://schemas.microsoft.com/office/drawing/2014/main" id="{16D09216-A571-4882-BEDC-56C744F620BC}"/>
              </a:ext>
            </a:extLst>
          </p:cNvPr>
          <p:cNvSpPr>
            <a:spLocks noGrp="1"/>
          </p:cNvSpPr>
          <p:nvPr>
            <p:ph idx="1"/>
          </p:nvPr>
        </p:nvSpPr>
        <p:spPr>
          <a:xfrm>
            <a:off x="85642" y="1293541"/>
            <a:ext cx="12012695" cy="5465030"/>
          </a:xfrm>
        </p:spPr>
        <p:txBody>
          <a:bodyPr vert="horz" wrap="square" lIns="0" tIns="0" rIns="0" bIns="0" rtlCol="0" anchor="t">
            <a:normAutofit/>
          </a:bodyPr>
          <a:lstStyle/>
          <a:p>
            <a:pPr marL="228600" lvl="1" indent="0">
              <a:buNone/>
            </a:pPr>
            <a:r>
              <a:rPr lang="en-US" sz="3200" u="sng" dirty="0">
                <a:solidFill>
                  <a:srgbClr val="FFFFFF"/>
                </a:solidFill>
              </a:rPr>
              <a:t>For the COMPLAINANT:</a:t>
            </a:r>
            <a:endParaRPr lang="en-US" sz="3200" u="sng" dirty="0">
              <a:solidFill>
                <a:srgbClr val="FFFFFF">
                  <a:alpha val="60000"/>
                </a:srgbClr>
              </a:solidFill>
            </a:endParaRPr>
          </a:p>
          <a:p>
            <a:pPr lvl="2"/>
            <a:r>
              <a:rPr lang="en-US" sz="3200" dirty="0">
                <a:solidFill>
                  <a:srgbClr val="FFFFFF"/>
                </a:solidFill>
              </a:rPr>
              <a:t>Exercise </a:t>
            </a:r>
            <a:r>
              <a:rPr lang="en-US" sz="3200" u="sng" dirty="0">
                <a:solidFill>
                  <a:srgbClr val="FFFFFF"/>
                </a:solidFill>
              </a:rPr>
              <a:t>compassion and sensitivity</a:t>
            </a:r>
            <a:r>
              <a:rPr lang="en-US" sz="3200" dirty="0">
                <a:solidFill>
                  <a:srgbClr val="FFFFFF"/>
                </a:solidFill>
              </a:rPr>
              <a:t>.</a:t>
            </a:r>
          </a:p>
          <a:p>
            <a:pPr lvl="2"/>
            <a:r>
              <a:rPr lang="en-US" sz="3200" dirty="0">
                <a:solidFill>
                  <a:srgbClr val="FFFFFF"/>
                </a:solidFill>
                <a:ea typeface="+mn-lt"/>
                <a:cs typeface="+mn-lt"/>
              </a:rPr>
              <a:t>Allow the complainant to narrate without interruption; follow up with clarifying open-ended questions. </a:t>
            </a:r>
          </a:p>
          <a:p>
            <a:pPr lvl="3"/>
            <a:r>
              <a:rPr lang="en-US" sz="3200" u="sng" dirty="0">
                <a:solidFill>
                  <a:srgbClr val="FFFFFF"/>
                </a:solidFill>
                <a:ea typeface="+mn-lt"/>
                <a:cs typeface="+mn-lt"/>
              </a:rPr>
              <a:t>Note:</a:t>
            </a:r>
            <a:r>
              <a:rPr lang="en-US" sz="3200" dirty="0">
                <a:solidFill>
                  <a:srgbClr val="FFFFFF"/>
                </a:solidFill>
                <a:ea typeface="+mn-lt"/>
                <a:cs typeface="+mn-lt"/>
              </a:rPr>
              <a:t> this strategy may need to be modified depending upon the complainant’s age and willingness to cooperate.</a:t>
            </a:r>
            <a:endParaRPr lang="en-US" sz="3200" dirty="0">
              <a:solidFill>
                <a:srgbClr val="FFFFFF"/>
              </a:solidFill>
            </a:endParaRPr>
          </a:p>
          <a:p>
            <a:pPr lvl="2"/>
            <a:r>
              <a:rPr lang="en-US" sz="3200" dirty="0">
                <a:solidFill>
                  <a:srgbClr val="FFFFFF"/>
                </a:solidFill>
                <a:ea typeface="+mn-lt"/>
                <a:cs typeface="+mn-lt"/>
              </a:rPr>
              <a:t>Remind the complainant that the school prohibits retaliation and what to do if they feel retaliated against. </a:t>
            </a:r>
            <a:endParaRPr lang="en-US" sz="3200" dirty="0">
              <a:solidFill>
                <a:srgbClr val="FFFFFF"/>
              </a:solidFill>
            </a:endParaRPr>
          </a:p>
          <a:p>
            <a:pPr lvl="2"/>
            <a:endParaRPr lang="en-US" dirty="0">
              <a:solidFill>
                <a:srgbClr val="FFFFFF">
                  <a:alpha val="60000"/>
                </a:srgbClr>
              </a:solidFill>
            </a:endParaRPr>
          </a:p>
          <a:p>
            <a:pPr lvl="2"/>
            <a:endParaRPr lang="en-US" dirty="0">
              <a:solidFill>
                <a:srgbClr val="FFFFFF">
                  <a:alpha val="60000"/>
                </a:srgbClr>
              </a:solidFill>
            </a:endParaRPr>
          </a:p>
          <a:p>
            <a:pPr lvl="2"/>
            <a:endParaRPr lang="en-US" dirty="0">
              <a:solidFill>
                <a:srgbClr val="FFFFFF">
                  <a:alpha val="60000"/>
                </a:srgbClr>
              </a:solidFill>
            </a:endParaRPr>
          </a:p>
          <a:p>
            <a:pPr lvl="2"/>
            <a:endParaRPr lang="en-US" dirty="0">
              <a:solidFill>
                <a:srgbClr val="FFFFFF">
                  <a:alpha val="60000"/>
                </a:srgbClr>
              </a:solidFill>
            </a:endParaRPr>
          </a:p>
          <a:p>
            <a:pPr lvl="2"/>
            <a:endParaRPr lang="en-US" dirty="0">
              <a:solidFill>
                <a:srgbClr val="FFFFFF">
                  <a:alpha val="60000"/>
                </a:srgbClr>
              </a:solidFill>
            </a:endParaRPr>
          </a:p>
        </p:txBody>
      </p:sp>
    </p:spTree>
    <p:extLst>
      <p:ext uri="{BB962C8B-B14F-4D97-AF65-F5344CB8AC3E}">
        <p14:creationId xmlns:p14="http://schemas.microsoft.com/office/powerpoint/2010/main" val="3591777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634D7-5133-3B43-B16C-B18B957D6C6C}"/>
              </a:ext>
            </a:extLst>
          </p:cNvPr>
          <p:cNvSpPr>
            <a:spLocks noGrp="1"/>
          </p:cNvSpPr>
          <p:nvPr>
            <p:ph type="title"/>
          </p:nvPr>
        </p:nvSpPr>
        <p:spPr/>
        <p:txBody>
          <a:bodyPr/>
          <a:lstStyle/>
          <a:p>
            <a:r>
              <a:rPr lang="en-US" dirty="0"/>
              <a:t>Step 4: Witnesses, and Respondent</a:t>
            </a:r>
          </a:p>
        </p:txBody>
      </p:sp>
      <p:sp>
        <p:nvSpPr>
          <p:cNvPr id="3" name="Content Placeholder 2">
            <a:extLst>
              <a:ext uri="{FF2B5EF4-FFF2-40B4-BE49-F238E27FC236}">
                <a16:creationId xmlns:a16="http://schemas.microsoft.com/office/drawing/2014/main" id="{F6718E93-1B10-F244-B6D2-7C28F92457B3}"/>
              </a:ext>
            </a:extLst>
          </p:cNvPr>
          <p:cNvSpPr>
            <a:spLocks noGrp="1"/>
          </p:cNvSpPr>
          <p:nvPr>
            <p:ph idx="1"/>
          </p:nvPr>
        </p:nvSpPr>
        <p:spPr>
          <a:xfrm>
            <a:off x="550863" y="1552755"/>
            <a:ext cx="11090274" cy="5037826"/>
          </a:xfrm>
        </p:spPr>
        <p:txBody>
          <a:bodyPr>
            <a:normAutofit fontScale="92500" lnSpcReduction="10000"/>
          </a:bodyPr>
          <a:lstStyle/>
          <a:p>
            <a:pPr marL="228600" lvl="1" indent="0">
              <a:buNone/>
            </a:pPr>
            <a:r>
              <a:rPr lang="en-US" sz="2800" u="sng" dirty="0">
                <a:solidFill>
                  <a:srgbClr val="FFFFFF"/>
                </a:solidFill>
              </a:rPr>
              <a:t>For the WITNESS(ES):</a:t>
            </a:r>
            <a:endParaRPr lang="en-US" sz="2800" u="sng" dirty="0">
              <a:solidFill>
                <a:srgbClr val="FFFFFF">
                  <a:alpha val="60000"/>
                </a:srgbClr>
              </a:solidFill>
            </a:endParaRPr>
          </a:p>
          <a:p>
            <a:pPr lvl="2"/>
            <a:r>
              <a:rPr lang="en-US" sz="2800" dirty="0">
                <a:solidFill>
                  <a:srgbClr val="FFFFFF"/>
                </a:solidFill>
                <a:ea typeface="+mn-lt"/>
                <a:cs typeface="+mn-lt"/>
              </a:rPr>
              <a:t>Witnesses should not be interviewed together.</a:t>
            </a:r>
            <a:endParaRPr lang="en-US" sz="2800" dirty="0">
              <a:solidFill>
                <a:srgbClr val="FFFFFF"/>
              </a:solidFill>
            </a:endParaRPr>
          </a:p>
          <a:p>
            <a:pPr lvl="2"/>
            <a:r>
              <a:rPr lang="en-US" sz="2800" dirty="0">
                <a:solidFill>
                  <a:srgbClr val="FFFFFF"/>
                </a:solidFill>
                <a:ea typeface="+mn-lt"/>
                <a:cs typeface="+mn-lt"/>
              </a:rPr>
              <a:t>Remind witness(es) that the School prohibits retaliation and what to do if he/she feels retaliated against. </a:t>
            </a:r>
            <a:endParaRPr lang="en-US" sz="2800" dirty="0">
              <a:solidFill>
                <a:srgbClr val="FFFFFF"/>
              </a:solidFill>
            </a:endParaRPr>
          </a:p>
          <a:p>
            <a:pPr marL="228600" lvl="1" indent="0">
              <a:buNone/>
            </a:pPr>
            <a:r>
              <a:rPr lang="en-US" sz="2800" u="sng" dirty="0">
                <a:solidFill>
                  <a:srgbClr val="FFFFFF"/>
                </a:solidFill>
              </a:rPr>
              <a:t>For the RESPONDENT:</a:t>
            </a:r>
            <a:endParaRPr lang="en-US" sz="2800" u="sng" dirty="0">
              <a:solidFill>
                <a:srgbClr val="FFFFFF">
                  <a:alpha val="60000"/>
                </a:srgbClr>
              </a:solidFill>
            </a:endParaRPr>
          </a:p>
          <a:p>
            <a:pPr lvl="2"/>
            <a:r>
              <a:rPr lang="en-US" sz="2800" dirty="0">
                <a:solidFill>
                  <a:srgbClr val="FFFFFF"/>
                </a:solidFill>
                <a:ea typeface="+mn-lt"/>
                <a:cs typeface="+mn-lt"/>
              </a:rPr>
              <a:t>Caution the respondent against retaliation. </a:t>
            </a:r>
            <a:endParaRPr lang="en-US" sz="2800" dirty="0">
              <a:solidFill>
                <a:srgbClr val="FFFFFF"/>
              </a:solidFill>
            </a:endParaRPr>
          </a:p>
          <a:p>
            <a:pPr lvl="2"/>
            <a:r>
              <a:rPr lang="en-US" sz="2800" dirty="0">
                <a:solidFill>
                  <a:srgbClr val="FFFFFF"/>
                </a:solidFill>
                <a:ea typeface="+mn-lt"/>
                <a:cs typeface="+mn-lt"/>
              </a:rPr>
              <a:t>Ensure that you communicate to the respondent that there is a </a:t>
            </a:r>
            <a:r>
              <a:rPr lang="en-US" sz="2800" u="sng" dirty="0">
                <a:solidFill>
                  <a:srgbClr val="FFFFFF"/>
                </a:solidFill>
                <a:ea typeface="+mn-lt"/>
                <a:cs typeface="+mn-lt"/>
              </a:rPr>
              <a:t>presumption</a:t>
            </a:r>
            <a:r>
              <a:rPr lang="en-US" sz="2800" dirty="0">
                <a:solidFill>
                  <a:srgbClr val="FFFFFF"/>
                </a:solidFill>
                <a:ea typeface="+mn-lt"/>
                <a:cs typeface="+mn-lt"/>
              </a:rPr>
              <a:t> that the respondent is </a:t>
            </a:r>
            <a:r>
              <a:rPr lang="en-US" sz="2800" u="sng" dirty="0">
                <a:solidFill>
                  <a:srgbClr val="FFFFFF"/>
                </a:solidFill>
                <a:ea typeface="+mn-lt"/>
                <a:cs typeface="+mn-lt"/>
              </a:rPr>
              <a:t>not responsible</a:t>
            </a:r>
            <a:r>
              <a:rPr lang="en-US" sz="2800" dirty="0">
                <a:solidFill>
                  <a:srgbClr val="FFFFFF"/>
                </a:solidFill>
                <a:ea typeface="+mn-lt"/>
                <a:cs typeface="+mn-lt"/>
              </a:rPr>
              <a:t> for the alleged conduct until a determination regarding responsibility is made at the conclusion of the grievance process.</a:t>
            </a:r>
            <a:endParaRPr lang="en-US" sz="2800" dirty="0">
              <a:solidFill>
                <a:srgbClr val="FFFFFF"/>
              </a:solidFill>
            </a:endParaRPr>
          </a:p>
          <a:p>
            <a:endParaRPr lang="en-US" dirty="0"/>
          </a:p>
        </p:txBody>
      </p:sp>
    </p:spTree>
    <p:extLst>
      <p:ext uri="{BB962C8B-B14F-4D97-AF65-F5344CB8AC3E}">
        <p14:creationId xmlns:p14="http://schemas.microsoft.com/office/powerpoint/2010/main" val="26947883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A1FFC-DF01-439F-99C6-D3F60E000E60}"/>
              </a:ext>
            </a:extLst>
          </p:cNvPr>
          <p:cNvSpPr>
            <a:spLocks noGrp="1"/>
          </p:cNvSpPr>
          <p:nvPr>
            <p:ph type="title"/>
          </p:nvPr>
        </p:nvSpPr>
        <p:spPr>
          <a:xfrm>
            <a:off x="550863" y="205895"/>
            <a:ext cx="11207081" cy="1652147"/>
          </a:xfrm>
        </p:spPr>
        <p:txBody>
          <a:bodyPr wrap="square" anchor="ctr">
            <a:normAutofit/>
          </a:bodyPr>
          <a:lstStyle/>
          <a:p>
            <a:pPr algn="ctr"/>
            <a:r>
              <a:rPr lang="en-US" sz="4400" dirty="0"/>
              <a:t>Step 4: Interview Tips</a:t>
            </a:r>
          </a:p>
        </p:txBody>
      </p:sp>
      <p:graphicFrame>
        <p:nvGraphicFramePr>
          <p:cNvPr id="5" name="Content Placeholder 2">
            <a:extLst>
              <a:ext uri="{FF2B5EF4-FFF2-40B4-BE49-F238E27FC236}">
                <a16:creationId xmlns:a16="http://schemas.microsoft.com/office/drawing/2014/main" id="{D0C8B7D1-7B1B-49C7-AD07-2BE6FAF48395}"/>
              </a:ext>
            </a:extLst>
          </p:cNvPr>
          <p:cNvGraphicFramePr>
            <a:graphicFrameLocks noGrp="1"/>
          </p:cNvGraphicFramePr>
          <p:nvPr>
            <p:ph idx="1"/>
          </p:nvPr>
        </p:nvGraphicFramePr>
        <p:xfrm>
          <a:off x="222000" y="1437020"/>
          <a:ext cx="11900401" cy="53055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588461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BACA641-96CA-4215-A4FD-A1C049FA9D19}"/>
              </a:ext>
            </a:extLst>
          </p:cNvPr>
          <p:cNvSpPr>
            <a:spLocks noGrp="1"/>
          </p:cNvSpPr>
          <p:nvPr>
            <p:ph type="title"/>
          </p:nvPr>
        </p:nvSpPr>
        <p:spPr>
          <a:xfrm>
            <a:off x="262105" y="67343"/>
            <a:ext cx="11324637" cy="1380605"/>
          </a:xfrm>
        </p:spPr>
        <p:txBody>
          <a:bodyPr wrap="square" anchor="b">
            <a:normAutofit/>
          </a:bodyPr>
          <a:lstStyle/>
          <a:p>
            <a:pPr algn="ctr"/>
            <a:r>
              <a:rPr lang="en-US" dirty="0"/>
              <a:t>Step 5: Prepare a Investigative Report/Summary </a:t>
            </a:r>
          </a:p>
        </p:txBody>
      </p:sp>
      <p:sp>
        <p:nvSpPr>
          <p:cNvPr id="3" name="Content Placeholder 2">
            <a:extLst>
              <a:ext uri="{FF2B5EF4-FFF2-40B4-BE49-F238E27FC236}">
                <a16:creationId xmlns:a16="http://schemas.microsoft.com/office/drawing/2014/main" id="{D3621F34-D438-4E6E-BB73-7580D62FC880}"/>
              </a:ext>
            </a:extLst>
          </p:cNvPr>
          <p:cNvSpPr>
            <a:spLocks noGrp="1"/>
          </p:cNvSpPr>
          <p:nvPr>
            <p:ph idx="1"/>
          </p:nvPr>
        </p:nvSpPr>
        <p:spPr>
          <a:xfrm>
            <a:off x="4299334" y="2182248"/>
            <a:ext cx="7776695" cy="3865856"/>
          </a:xfrm>
        </p:spPr>
        <p:txBody>
          <a:bodyPr vert="horz" lIns="0" tIns="0" rIns="0" bIns="0" rtlCol="0" anchor="t">
            <a:noAutofit/>
          </a:bodyPr>
          <a:lstStyle/>
          <a:p>
            <a:pPr>
              <a:lnSpc>
                <a:spcPct val="100000"/>
              </a:lnSpc>
            </a:pPr>
            <a:r>
              <a:rPr lang="en-US" sz="2000" dirty="0">
                <a:solidFill>
                  <a:schemeClr val="tx1"/>
                </a:solidFill>
                <a:ea typeface="+mn-lt"/>
                <a:cs typeface="+mn-lt"/>
              </a:rPr>
              <a:t>First the school must send the parties, and their advisors, </a:t>
            </a:r>
            <a:r>
              <a:rPr lang="en-US" sz="2000" u="sng" dirty="0">
                <a:solidFill>
                  <a:schemeClr val="tx1"/>
                </a:solidFill>
                <a:ea typeface="+mn-lt"/>
                <a:cs typeface="+mn-lt"/>
              </a:rPr>
              <a:t>all evidence</a:t>
            </a:r>
            <a:r>
              <a:rPr lang="en-US" sz="2000" dirty="0">
                <a:solidFill>
                  <a:schemeClr val="tx1"/>
                </a:solidFill>
                <a:ea typeface="+mn-lt"/>
                <a:cs typeface="+mn-lt"/>
              </a:rPr>
              <a:t> directly related to the allegations, in electronic format or hard copy, with at least 10 days for the parties to inspect, review, and respond to the evidence.</a:t>
            </a:r>
            <a:endParaRPr lang="en-US" sz="2000" dirty="0">
              <a:solidFill>
                <a:schemeClr val="tx1"/>
              </a:solidFill>
            </a:endParaRPr>
          </a:p>
          <a:p>
            <a:pPr>
              <a:lnSpc>
                <a:spcPct val="100000"/>
              </a:lnSpc>
            </a:pPr>
            <a:r>
              <a:rPr lang="en-US" sz="2000" dirty="0">
                <a:solidFill>
                  <a:schemeClr val="tx1"/>
                </a:solidFill>
                <a:ea typeface="+mn-lt"/>
                <a:cs typeface="+mn-lt"/>
              </a:rPr>
              <a:t>The school must send the parties, and their advisors, an </a:t>
            </a:r>
            <a:r>
              <a:rPr lang="en-US" sz="2000" u="sng" dirty="0">
                <a:solidFill>
                  <a:schemeClr val="tx1"/>
                </a:solidFill>
                <a:ea typeface="+mn-lt"/>
                <a:cs typeface="+mn-lt"/>
              </a:rPr>
              <a:t>investigative report/findings</a:t>
            </a:r>
            <a:r>
              <a:rPr lang="en-US" sz="2000" dirty="0">
                <a:solidFill>
                  <a:schemeClr val="tx1"/>
                </a:solidFill>
                <a:ea typeface="+mn-lt"/>
                <a:cs typeface="+mn-lt"/>
              </a:rPr>
              <a:t> that fairly summarizes relevant evidence, in electronic format or hard copy, with at least 10 days for the parties to respond.  </a:t>
            </a:r>
          </a:p>
          <a:p>
            <a:pPr>
              <a:lnSpc>
                <a:spcPct val="100000"/>
              </a:lnSpc>
            </a:pPr>
            <a:r>
              <a:rPr lang="en-US" sz="2000" dirty="0">
                <a:solidFill>
                  <a:schemeClr val="tx1"/>
                </a:solidFill>
                <a:ea typeface="+mn-lt"/>
                <a:cs typeface="+mn-lt"/>
              </a:rPr>
              <a:t>Can be sent by investigator or decision-maker—see Decision-Maker slides</a:t>
            </a:r>
            <a:endParaRPr lang="en-US" sz="2000" dirty="0"/>
          </a:p>
        </p:txBody>
      </p:sp>
      <p:pic>
        <p:nvPicPr>
          <p:cNvPr id="4" name="Picture 4" descr="A picture containing clock&#10;&#10;Description automatically generated">
            <a:extLst>
              <a:ext uri="{FF2B5EF4-FFF2-40B4-BE49-F238E27FC236}">
                <a16:creationId xmlns:a16="http://schemas.microsoft.com/office/drawing/2014/main" id="{8E89F42F-F2C6-4167-B460-14C42F54FA43}"/>
              </a:ext>
            </a:extLst>
          </p:cNvPr>
          <p:cNvPicPr>
            <a:picLocks noChangeAspect="1"/>
          </p:cNvPicPr>
          <p:nvPr/>
        </p:nvPicPr>
        <p:blipFill>
          <a:blip r:embed="rId2"/>
          <a:stretch>
            <a:fillRect/>
          </a:stretch>
        </p:blipFill>
        <p:spPr>
          <a:xfrm>
            <a:off x="315327" y="2182248"/>
            <a:ext cx="3984007" cy="1835776"/>
          </a:xfrm>
          <a:custGeom>
            <a:avLst/>
            <a:gdLst/>
            <a:ahLst/>
            <a:cxnLst/>
            <a:rect l="l" t="t" r="r" b="b"/>
            <a:pathLst>
              <a:path w="4713922" h="5759450">
                <a:moveTo>
                  <a:pt x="0" y="0"/>
                </a:moveTo>
                <a:lnTo>
                  <a:pt x="4713922" y="0"/>
                </a:lnTo>
                <a:lnTo>
                  <a:pt x="4713922" y="5759450"/>
                </a:lnTo>
                <a:lnTo>
                  <a:pt x="0" y="5759450"/>
                </a:lnTo>
                <a:close/>
              </a:path>
            </a:pathLst>
          </a:custGeom>
        </p:spPr>
      </p:pic>
    </p:spTree>
    <p:extLst>
      <p:ext uri="{BB962C8B-B14F-4D97-AF65-F5344CB8AC3E}">
        <p14:creationId xmlns:p14="http://schemas.microsoft.com/office/powerpoint/2010/main" val="16402001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E7ED37A-A0CA-43B3-B5F3-4A785DDEEFB3}"/>
              </a:ext>
            </a:extLst>
          </p:cNvPr>
          <p:cNvSpPr>
            <a:spLocks noGrp="1"/>
          </p:cNvSpPr>
          <p:nvPr>
            <p:ph type="title"/>
          </p:nvPr>
        </p:nvSpPr>
        <p:spPr>
          <a:xfrm>
            <a:off x="454611" y="388854"/>
            <a:ext cx="10431169" cy="882930"/>
          </a:xfrm>
        </p:spPr>
        <p:txBody>
          <a:bodyPr wrap="square" anchor="b">
            <a:normAutofit fontScale="90000"/>
          </a:bodyPr>
          <a:lstStyle/>
          <a:p>
            <a:r>
              <a:rPr lang="en-US" dirty="0"/>
              <a:t>Step 5: The Investigation Findings/Report</a:t>
            </a:r>
          </a:p>
        </p:txBody>
      </p:sp>
      <p:sp>
        <p:nvSpPr>
          <p:cNvPr id="3" name="Content Placeholder 2">
            <a:extLst>
              <a:ext uri="{FF2B5EF4-FFF2-40B4-BE49-F238E27FC236}">
                <a16:creationId xmlns:a16="http://schemas.microsoft.com/office/drawing/2014/main" id="{D74A7126-C202-4129-A82E-197CF7FF368B}"/>
              </a:ext>
            </a:extLst>
          </p:cNvPr>
          <p:cNvSpPr>
            <a:spLocks noGrp="1"/>
          </p:cNvSpPr>
          <p:nvPr>
            <p:ph idx="1"/>
          </p:nvPr>
        </p:nvSpPr>
        <p:spPr>
          <a:xfrm>
            <a:off x="104503" y="1541417"/>
            <a:ext cx="5564277" cy="4968473"/>
          </a:xfrm>
        </p:spPr>
        <p:txBody>
          <a:bodyPr vert="horz" lIns="0" tIns="0" rIns="0" bIns="0" rtlCol="0" anchor="t">
            <a:noAutofit/>
          </a:bodyPr>
          <a:lstStyle/>
          <a:p>
            <a:pPr>
              <a:lnSpc>
                <a:spcPct val="100000"/>
              </a:lnSpc>
            </a:pPr>
            <a:r>
              <a:rPr lang="en-US" sz="2200" dirty="0">
                <a:solidFill>
                  <a:schemeClr val="tx1"/>
                </a:solidFill>
                <a:ea typeface="+mn-lt"/>
                <a:cs typeface="+mn-lt"/>
              </a:rPr>
              <a:t>Prepare an </a:t>
            </a:r>
            <a:r>
              <a:rPr lang="en-US" sz="2200" u="sng" dirty="0">
                <a:solidFill>
                  <a:schemeClr val="tx1"/>
                </a:solidFill>
                <a:ea typeface="+mn-lt"/>
                <a:cs typeface="+mn-lt"/>
              </a:rPr>
              <a:t>investigation findings letter or report</a:t>
            </a:r>
            <a:r>
              <a:rPr lang="en-US" sz="2200" dirty="0">
                <a:solidFill>
                  <a:schemeClr val="tx1"/>
                </a:solidFill>
                <a:ea typeface="+mn-lt"/>
                <a:cs typeface="+mn-lt"/>
              </a:rPr>
              <a:t> for the complainant and respondent. </a:t>
            </a:r>
            <a:endParaRPr lang="en-US" sz="2200" dirty="0">
              <a:solidFill>
                <a:schemeClr val="tx1"/>
              </a:solidFill>
            </a:endParaRPr>
          </a:p>
          <a:p>
            <a:pPr lvl="1" indent="-457200">
              <a:lnSpc>
                <a:spcPct val="100000"/>
              </a:lnSpc>
            </a:pPr>
            <a:r>
              <a:rPr lang="en-US" sz="2200" dirty="0">
                <a:solidFill>
                  <a:schemeClr val="tx1"/>
                </a:solidFill>
                <a:ea typeface="+mn-lt"/>
                <a:cs typeface="+mn-lt"/>
              </a:rPr>
              <a:t>Detail the steps taken during your investigation and the evidence considered, including: </a:t>
            </a:r>
            <a:endParaRPr lang="en-US" sz="2200" dirty="0">
              <a:solidFill>
                <a:schemeClr val="tx1"/>
              </a:solidFill>
            </a:endParaRPr>
          </a:p>
          <a:p>
            <a:pPr lvl="2">
              <a:lnSpc>
                <a:spcPct val="100000"/>
              </a:lnSpc>
            </a:pPr>
            <a:r>
              <a:rPr lang="en-US" sz="2200" dirty="0">
                <a:solidFill>
                  <a:schemeClr val="tx1"/>
                </a:solidFill>
                <a:ea typeface="+mn-lt"/>
                <a:cs typeface="+mn-lt"/>
              </a:rPr>
              <a:t>How the issue was brought to your attention and what actions you took</a:t>
            </a:r>
          </a:p>
          <a:p>
            <a:pPr lvl="2">
              <a:lnSpc>
                <a:spcPct val="100000"/>
              </a:lnSpc>
            </a:pPr>
            <a:r>
              <a:rPr lang="en-US" sz="2200" dirty="0">
                <a:solidFill>
                  <a:schemeClr val="tx1"/>
                </a:solidFill>
                <a:ea typeface="+mn-lt"/>
                <a:cs typeface="+mn-lt"/>
              </a:rPr>
              <a:t>Description of who you interviewed and what they told you</a:t>
            </a:r>
          </a:p>
          <a:p>
            <a:pPr lvl="2">
              <a:lnSpc>
                <a:spcPct val="100000"/>
              </a:lnSpc>
            </a:pPr>
            <a:r>
              <a:rPr lang="en-US" sz="2200" dirty="0">
                <a:solidFill>
                  <a:schemeClr val="tx1"/>
                </a:solidFill>
                <a:ea typeface="+mn-lt"/>
                <a:cs typeface="+mn-lt"/>
              </a:rPr>
              <a:t>Description of the documents you reviewed </a:t>
            </a:r>
            <a:endParaRPr lang="en-US" sz="2200" dirty="0">
              <a:solidFill>
                <a:schemeClr val="tx1"/>
              </a:solidFill>
            </a:endParaRPr>
          </a:p>
          <a:p>
            <a:pPr lvl="2">
              <a:lnSpc>
                <a:spcPct val="100000"/>
              </a:lnSpc>
            </a:pPr>
            <a:r>
              <a:rPr lang="en-US" sz="2200" dirty="0">
                <a:solidFill>
                  <a:schemeClr val="tx1"/>
                </a:solidFill>
                <a:ea typeface="+mn-lt"/>
                <a:cs typeface="+mn-lt"/>
              </a:rPr>
              <a:t>Assessment of the credibility of each witness</a:t>
            </a:r>
            <a:endParaRPr lang="en-US" sz="2200" dirty="0">
              <a:solidFill>
                <a:schemeClr val="tx1"/>
              </a:solidFill>
            </a:endParaRPr>
          </a:p>
          <a:p>
            <a:pPr>
              <a:lnSpc>
                <a:spcPct val="100000"/>
              </a:lnSpc>
            </a:pPr>
            <a:endParaRPr lang="en-US" sz="2200" dirty="0"/>
          </a:p>
          <a:p>
            <a:pPr>
              <a:lnSpc>
                <a:spcPct val="100000"/>
              </a:lnSpc>
            </a:pPr>
            <a:endParaRPr lang="en-US" sz="2200" dirty="0"/>
          </a:p>
        </p:txBody>
      </p:sp>
      <p:pic>
        <p:nvPicPr>
          <p:cNvPr id="5" name="Picture 5" descr="A close up of a sign&#10;&#10;Description automatically generated">
            <a:extLst>
              <a:ext uri="{FF2B5EF4-FFF2-40B4-BE49-F238E27FC236}">
                <a16:creationId xmlns:a16="http://schemas.microsoft.com/office/drawing/2014/main" id="{00B570A5-9CC7-4457-842A-F7A2807F0388}"/>
              </a:ext>
            </a:extLst>
          </p:cNvPr>
          <p:cNvPicPr>
            <a:picLocks noChangeAspect="1"/>
          </p:cNvPicPr>
          <p:nvPr/>
        </p:nvPicPr>
        <p:blipFill rotWithShape="1">
          <a:blip r:embed="rId2"/>
          <a:srcRect/>
          <a:stretch/>
        </p:blipFill>
        <p:spPr>
          <a:xfrm>
            <a:off x="6743032" y="2298574"/>
            <a:ext cx="3704641" cy="3704641"/>
          </a:xfrm>
          <a:custGeom>
            <a:avLst/>
            <a:gdLst/>
            <a:ahLst/>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p:spPr>
      </p:pic>
      <p:grpSp>
        <p:nvGrpSpPr>
          <p:cNvPr id="12" name="Group 11">
            <a:extLst>
              <a:ext uri="{FF2B5EF4-FFF2-40B4-BE49-F238E27FC236}">
                <a16:creationId xmlns:a16="http://schemas.microsoft.com/office/drawing/2014/main" id="{183B29DA-9BB8-4BA8-B8E1-8C2B544078C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22156" y="4143453"/>
            <a:ext cx="734257" cy="760506"/>
            <a:chOff x="5243759" y="1363788"/>
            <a:chExt cx="734257" cy="760506"/>
          </a:xfrm>
        </p:grpSpPr>
        <p:sp>
          <p:nvSpPr>
            <p:cNvPr id="13" name="Freeform 5">
              <a:extLst>
                <a:ext uri="{FF2B5EF4-FFF2-40B4-BE49-F238E27FC236}">
                  <a16:creationId xmlns:a16="http://schemas.microsoft.com/office/drawing/2014/main" id="{D02496F8-166D-469A-8040-08608013BF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 name="Freeform 6">
              <a:extLst>
                <a:ext uri="{FF2B5EF4-FFF2-40B4-BE49-F238E27FC236}">
                  <a16:creationId xmlns:a16="http://schemas.microsoft.com/office/drawing/2014/main" id="{23E648A7-A02A-4DC7-9FEC-489F1BA6F7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 name="Freeform 8">
              <a:extLst>
                <a:ext uri="{FF2B5EF4-FFF2-40B4-BE49-F238E27FC236}">
                  <a16:creationId xmlns:a16="http://schemas.microsoft.com/office/drawing/2014/main" id="{4EF573B1-38BC-4C7B-894C-BE3864A04AD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17" name="Oval 16">
            <a:extLst>
              <a:ext uri="{FF2B5EF4-FFF2-40B4-BE49-F238E27FC236}">
                <a16:creationId xmlns:a16="http://schemas.microsoft.com/office/drawing/2014/main" id="{647A77D8-817B-4A9F-86AA-FE781E813D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8780" y="50590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32868491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1A430-9C16-48E5-86D8-754C7AAEB50E}"/>
              </a:ext>
            </a:extLst>
          </p:cNvPr>
          <p:cNvSpPr>
            <a:spLocks noGrp="1"/>
          </p:cNvSpPr>
          <p:nvPr>
            <p:ph type="title"/>
          </p:nvPr>
        </p:nvSpPr>
        <p:spPr>
          <a:xfrm>
            <a:off x="262106" y="457199"/>
            <a:ext cx="11091600" cy="836023"/>
          </a:xfrm>
        </p:spPr>
        <p:txBody>
          <a:bodyPr>
            <a:normAutofit fontScale="90000"/>
          </a:bodyPr>
          <a:lstStyle/>
          <a:p>
            <a:pPr algn="ctr"/>
            <a:r>
              <a:rPr lang="en-US" dirty="0">
                <a:ea typeface="+mj-lt"/>
                <a:cs typeface="+mj-lt"/>
              </a:rPr>
              <a:t>Step 6: Decision-Maker</a:t>
            </a:r>
            <a:br>
              <a:rPr lang="en-US" dirty="0">
                <a:ea typeface="+mj-lt"/>
                <a:cs typeface="+mj-lt"/>
              </a:rPr>
            </a:br>
            <a:endParaRPr lang="en-US" dirty="0">
              <a:ea typeface="+mj-lt"/>
              <a:cs typeface="+mj-lt"/>
            </a:endParaRPr>
          </a:p>
        </p:txBody>
      </p:sp>
      <p:sp>
        <p:nvSpPr>
          <p:cNvPr id="3" name="Content Placeholder 2">
            <a:extLst>
              <a:ext uri="{FF2B5EF4-FFF2-40B4-BE49-F238E27FC236}">
                <a16:creationId xmlns:a16="http://schemas.microsoft.com/office/drawing/2014/main" id="{1721B1FD-8187-4F99-B1C7-6A14D8565A9C}"/>
              </a:ext>
            </a:extLst>
          </p:cNvPr>
          <p:cNvSpPr>
            <a:spLocks noGrp="1"/>
          </p:cNvSpPr>
          <p:nvPr>
            <p:ph idx="1"/>
          </p:nvPr>
        </p:nvSpPr>
        <p:spPr>
          <a:xfrm>
            <a:off x="283877" y="1528354"/>
            <a:ext cx="11756020" cy="5662205"/>
          </a:xfrm>
        </p:spPr>
        <p:txBody>
          <a:bodyPr vert="horz" wrap="square" lIns="0" tIns="0" rIns="0" bIns="0" rtlCol="0" anchor="t">
            <a:normAutofit/>
          </a:bodyPr>
          <a:lstStyle/>
          <a:p>
            <a:pPr>
              <a:lnSpc>
                <a:spcPct val="100000"/>
              </a:lnSpc>
            </a:pPr>
            <a:r>
              <a:rPr lang="en-US" dirty="0">
                <a:solidFill>
                  <a:schemeClr val="tx1"/>
                </a:solidFill>
                <a:ea typeface="+mn-lt"/>
                <a:cs typeface="+mn-lt"/>
              </a:rPr>
              <a:t>After the school (Investigator) has sent the investigative report to the parties and before reaching a determination regarding responsibility, the decision-maker(s) must afford each party the opportunity to submit </a:t>
            </a:r>
            <a:r>
              <a:rPr lang="en-US" u="sng" dirty="0">
                <a:solidFill>
                  <a:schemeClr val="tx1"/>
                </a:solidFill>
                <a:ea typeface="+mn-lt"/>
                <a:cs typeface="+mn-lt"/>
              </a:rPr>
              <a:t>written, relevant questions</a:t>
            </a:r>
            <a:r>
              <a:rPr lang="en-US" dirty="0">
                <a:solidFill>
                  <a:schemeClr val="tx1"/>
                </a:solidFill>
                <a:ea typeface="+mn-lt"/>
                <a:cs typeface="+mn-lt"/>
              </a:rPr>
              <a:t> that a party wants asked of any party or witness, provide each party with the answers, and allow for additional, limited follow-up questions from each party. </a:t>
            </a:r>
            <a:endParaRPr lang="en-US" dirty="0">
              <a:solidFill>
                <a:schemeClr val="tx1"/>
              </a:solidFill>
            </a:endParaRPr>
          </a:p>
          <a:p>
            <a:pPr>
              <a:lnSpc>
                <a:spcPct val="100000"/>
              </a:lnSpc>
            </a:pPr>
            <a:r>
              <a:rPr lang="en-US" dirty="0">
                <a:solidFill>
                  <a:schemeClr val="tx1"/>
                </a:solidFill>
                <a:ea typeface="+mn-lt"/>
                <a:cs typeface="+mn-lt"/>
              </a:rPr>
              <a:t>Discuss your conclusions and next steps with the Title IX Coordinator. </a:t>
            </a:r>
            <a:endParaRPr lang="en-US" dirty="0">
              <a:solidFill>
                <a:schemeClr val="tx1"/>
              </a:solidFill>
            </a:endParaRPr>
          </a:p>
          <a:p>
            <a:pPr marL="0" indent="0">
              <a:buNone/>
            </a:pPr>
            <a:endParaRPr lang="en-US" dirty="0"/>
          </a:p>
        </p:txBody>
      </p:sp>
    </p:spTree>
    <p:extLst>
      <p:ext uri="{BB962C8B-B14F-4D97-AF65-F5344CB8AC3E}">
        <p14:creationId xmlns:p14="http://schemas.microsoft.com/office/powerpoint/2010/main" val="6351216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CE332-5F22-4BFA-882F-BDDC9BA10B05}"/>
              </a:ext>
            </a:extLst>
          </p:cNvPr>
          <p:cNvSpPr>
            <a:spLocks noGrp="1"/>
          </p:cNvSpPr>
          <p:nvPr>
            <p:ph type="title"/>
          </p:nvPr>
        </p:nvSpPr>
        <p:spPr/>
        <p:txBody>
          <a:bodyPr/>
          <a:lstStyle/>
          <a:p>
            <a:pPr algn="ctr"/>
            <a:r>
              <a:rPr lang="en-US" dirty="0"/>
              <a:t>Objectives</a:t>
            </a:r>
          </a:p>
        </p:txBody>
      </p:sp>
      <p:sp>
        <p:nvSpPr>
          <p:cNvPr id="3" name="Content Placeholder 2">
            <a:extLst>
              <a:ext uri="{FF2B5EF4-FFF2-40B4-BE49-F238E27FC236}">
                <a16:creationId xmlns:a16="http://schemas.microsoft.com/office/drawing/2014/main" id="{92B0CB01-A718-498F-BD31-17F791234789}"/>
              </a:ext>
            </a:extLst>
          </p:cNvPr>
          <p:cNvSpPr>
            <a:spLocks noGrp="1"/>
          </p:cNvSpPr>
          <p:nvPr>
            <p:ph idx="1"/>
          </p:nvPr>
        </p:nvSpPr>
        <p:spPr>
          <a:xfrm>
            <a:off x="550863" y="1527717"/>
            <a:ext cx="11090274" cy="5027828"/>
          </a:xfrm>
        </p:spPr>
        <p:txBody>
          <a:bodyPr vert="horz" wrap="square" lIns="0" tIns="0" rIns="0" bIns="0" rtlCol="0" anchor="t">
            <a:noAutofit/>
          </a:bodyPr>
          <a:lstStyle/>
          <a:p>
            <a:endParaRPr lang="en-US" sz="2000" dirty="0">
              <a:solidFill>
                <a:srgbClr val="FFFFFF"/>
              </a:solidFill>
            </a:endParaRPr>
          </a:p>
          <a:p>
            <a:pPr marL="914400" lvl="1" indent="-457200">
              <a:buFont typeface="+mj-lt"/>
              <a:buAutoNum type="arabicPeriod"/>
            </a:pPr>
            <a:r>
              <a:rPr lang="en-US" sz="2800" dirty="0">
                <a:solidFill>
                  <a:srgbClr val="FFFFFF"/>
                </a:solidFill>
              </a:rPr>
              <a:t>Brief Overview of Key Terminology</a:t>
            </a:r>
          </a:p>
          <a:p>
            <a:pPr marL="914400" lvl="1" indent="-457200">
              <a:buFont typeface="+mj-lt"/>
              <a:buAutoNum type="arabicPeriod"/>
            </a:pPr>
            <a:r>
              <a:rPr lang="en-US" sz="2800" dirty="0">
                <a:solidFill>
                  <a:srgbClr val="FFFFFF"/>
                </a:solidFill>
              </a:rPr>
              <a:t>Guidelines for Investigation</a:t>
            </a:r>
          </a:p>
          <a:p>
            <a:pPr marL="914400" lvl="1" indent="-457200">
              <a:buFont typeface="+mj-lt"/>
              <a:buAutoNum type="arabicPeriod"/>
            </a:pPr>
            <a:r>
              <a:rPr lang="en-US" sz="2800" dirty="0">
                <a:solidFill>
                  <a:srgbClr val="FFFFFF"/>
                </a:solidFill>
              </a:rPr>
              <a:t>Complaint Dismissal</a:t>
            </a:r>
          </a:p>
          <a:p>
            <a:pPr marL="914400" lvl="1" indent="-457200">
              <a:buFont typeface="+mj-lt"/>
              <a:buAutoNum type="arabicPeriod"/>
            </a:pPr>
            <a:r>
              <a:rPr lang="en-US" sz="2800" dirty="0">
                <a:solidFill>
                  <a:srgbClr val="FFFFFF"/>
                </a:solidFill>
              </a:rPr>
              <a:t>Evidentiary Standards</a:t>
            </a:r>
          </a:p>
          <a:p>
            <a:pPr marL="914400" lvl="1" indent="-457200">
              <a:buFont typeface="+mj-lt"/>
              <a:buAutoNum type="arabicPeriod"/>
            </a:pPr>
            <a:r>
              <a:rPr lang="en-US" sz="2800" dirty="0">
                <a:solidFill>
                  <a:srgbClr val="FFFFFF"/>
                </a:solidFill>
              </a:rPr>
              <a:t>Step by Step</a:t>
            </a:r>
          </a:p>
          <a:p>
            <a:pPr marL="914400" lvl="1" indent="-457200">
              <a:buFont typeface="+mj-lt"/>
              <a:buAutoNum type="arabicPeriod"/>
            </a:pPr>
            <a:endParaRPr lang="en-US" sz="2800" dirty="0">
              <a:solidFill>
                <a:srgbClr val="FFFFFF"/>
              </a:solidFill>
            </a:endParaRPr>
          </a:p>
          <a:p>
            <a:pPr marL="914400" lvl="1" indent="-457200">
              <a:buFont typeface="+mj-lt"/>
              <a:buAutoNum type="arabicPeriod"/>
            </a:pPr>
            <a:endParaRPr lang="en-US" sz="2800" dirty="0">
              <a:solidFill>
                <a:srgbClr val="FFFFFF"/>
              </a:solidFill>
            </a:endParaRPr>
          </a:p>
        </p:txBody>
      </p:sp>
      <p:sp>
        <p:nvSpPr>
          <p:cNvPr id="4" name="TextBox 3">
            <a:extLst>
              <a:ext uri="{FF2B5EF4-FFF2-40B4-BE49-F238E27FC236}">
                <a16:creationId xmlns:a16="http://schemas.microsoft.com/office/drawing/2014/main" id="{3279CA24-BA82-3D43-8034-AAD8E6791AED}"/>
              </a:ext>
            </a:extLst>
          </p:cNvPr>
          <p:cNvSpPr txBox="1"/>
          <p:nvPr/>
        </p:nvSpPr>
        <p:spPr>
          <a:xfrm>
            <a:off x="3461657" y="2325189"/>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5483847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1A430-9C16-48E5-86D8-754C7AAEB50E}"/>
              </a:ext>
            </a:extLst>
          </p:cNvPr>
          <p:cNvSpPr>
            <a:spLocks noGrp="1"/>
          </p:cNvSpPr>
          <p:nvPr>
            <p:ph type="title"/>
          </p:nvPr>
        </p:nvSpPr>
        <p:spPr>
          <a:xfrm>
            <a:off x="283877" y="274320"/>
            <a:ext cx="11091600" cy="1020960"/>
          </a:xfrm>
        </p:spPr>
        <p:txBody>
          <a:bodyPr>
            <a:normAutofit fontScale="90000"/>
          </a:bodyPr>
          <a:lstStyle/>
          <a:p>
            <a:pPr algn="ctr"/>
            <a:r>
              <a:rPr lang="en-US" dirty="0">
                <a:ea typeface="+mj-lt"/>
                <a:cs typeface="+mj-lt"/>
              </a:rPr>
              <a:t>Step 6: Decision-Maker </a:t>
            </a:r>
            <a:br>
              <a:rPr lang="en-US" dirty="0">
                <a:ea typeface="+mj-lt"/>
                <a:cs typeface="+mj-lt"/>
              </a:rPr>
            </a:br>
            <a:r>
              <a:rPr lang="en-US" dirty="0">
                <a:ea typeface="+mj-lt"/>
                <a:cs typeface="+mj-lt"/>
              </a:rPr>
              <a:t>Determinations on the Evidence</a:t>
            </a:r>
            <a:br>
              <a:rPr lang="en-US" dirty="0">
                <a:ea typeface="+mj-lt"/>
                <a:cs typeface="+mj-lt"/>
              </a:rPr>
            </a:br>
            <a:endParaRPr lang="en-US" dirty="0">
              <a:ea typeface="+mj-lt"/>
              <a:cs typeface="+mj-lt"/>
            </a:endParaRPr>
          </a:p>
        </p:txBody>
      </p:sp>
      <p:sp>
        <p:nvSpPr>
          <p:cNvPr id="3" name="Content Placeholder 2">
            <a:extLst>
              <a:ext uri="{FF2B5EF4-FFF2-40B4-BE49-F238E27FC236}">
                <a16:creationId xmlns:a16="http://schemas.microsoft.com/office/drawing/2014/main" id="{1721B1FD-8187-4F99-B1C7-6A14D8565A9C}"/>
              </a:ext>
            </a:extLst>
          </p:cNvPr>
          <p:cNvSpPr>
            <a:spLocks noGrp="1"/>
          </p:cNvSpPr>
          <p:nvPr>
            <p:ph idx="1"/>
          </p:nvPr>
        </p:nvSpPr>
        <p:spPr>
          <a:xfrm>
            <a:off x="283877" y="1528354"/>
            <a:ext cx="11756020" cy="5662205"/>
          </a:xfrm>
        </p:spPr>
        <p:txBody>
          <a:bodyPr vert="horz" wrap="square" lIns="0" tIns="0" rIns="0" bIns="0" rtlCol="0" anchor="t">
            <a:normAutofit/>
          </a:bodyPr>
          <a:lstStyle/>
          <a:p>
            <a:pPr marL="457200" indent="-457200">
              <a:buFont typeface="+mj-lt"/>
              <a:buAutoNum type="arabicPeriod"/>
            </a:pPr>
            <a:r>
              <a:rPr lang="en-US" u="sng" dirty="0">
                <a:solidFill>
                  <a:srgbClr val="FFFFFF"/>
                </a:solidFill>
                <a:ea typeface="+mn-lt"/>
                <a:cs typeface="+mn-lt"/>
              </a:rPr>
              <a:t>Relevance Determinations for Decision-maker</a:t>
            </a:r>
          </a:p>
          <a:p>
            <a:pPr lvl="1"/>
            <a:r>
              <a:rPr lang="en-US" dirty="0">
                <a:solidFill>
                  <a:srgbClr val="FFFFFF"/>
                </a:solidFill>
                <a:ea typeface="+mn-lt"/>
                <a:cs typeface="+mn-lt"/>
              </a:rPr>
              <a:t>Decision-maker must determine whether questions are relevant and explain any decision to exclude. </a:t>
            </a:r>
            <a:endParaRPr lang="en-US" dirty="0">
              <a:solidFill>
                <a:srgbClr val="FFFFFF">
                  <a:alpha val="60000"/>
                </a:srgbClr>
              </a:solidFill>
            </a:endParaRPr>
          </a:p>
          <a:p>
            <a:pPr lvl="1"/>
            <a:r>
              <a:rPr lang="en-US" dirty="0">
                <a:solidFill>
                  <a:srgbClr val="FFFFFF"/>
                </a:solidFill>
                <a:ea typeface="+mn-lt"/>
                <a:cs typeface="+mn-lt"/>
              </a:rPr>
              <a:t>Questions may only be excluded based on relevance. </a:t>
            </a:r>
          </a:p>
          <a:p>
            <a:pPr lvl="1"/>
            <a:r>
              <a:rPr lang="en-US" dirty="0">
                <a:solidFill>
                  <a:srgbClr val="FFFFFF"/>
                </a:solidFill>
                <a:ea typeface="+mn-lt"/>
                <a:cs typeface="+mn-lt"/>
              </a:rPr>
              <a:t>Questions and evidence about complainant’s sexual predisposition or prior sexual behavior, unless to prove that someone other than respondent committed the conduct alleged or, if concerning specific incidents of complainant’s conduct with respondent, offered to prove consent, are not relevant. </a:t>
            </a:r>
          </a:p>
          <a:p>
            <a:pPr lvl="1"/>
            <a:r>
              <a:rPr lang="en-US" dirty="0">
                <a:solidFill>
                  <a:srgbClr val="FFFFFF"/>
                </a:solidFill>
                <a:ea typeface="+mn-lt"/>
                <a:cs typeface="+mn-lt"/>
              </a:rPr>
              <a:t>The regulations do provide rape shield protections which generally prohibit lines of questioning that go into a complainant's past sexual behavior.</a:t>
            </a:r>
            <a:endParaRPr lang="en-US" dirty="0">
              <a:solidFill>
                <a:srgbClr val="FFFFFF">
                  <a:alpha val="60000"/>
                </a:srgbClr>
              </a:solidFill>
              <a:ea typeface="+mn-lt"/>
              <a:cs typeface="+mn-lt"/>
            </a:endParaRPr>
          </a:p>
          <a:p>
            <a:pPr lvl="2"/>
            <a:r>
              <a:rPr lang="en-US" dirty="0">
                <a:solidFill>
                  <a:srgbClr val="FFFFFF"/>
                </a:solidFill>
                <a:ea typeface="+mn-lt"/>
                <a:cs typeface="+mn-lt"/>
              </a:rPr>
              <a:t>But, when prior sexual history can be relevant is a point to consider (e.g., when involving respondent)</a:t>
            </a:r>
            <a:endParaRPr lang="en-US" dirty="0">
              <a:solidFill>
                <a:srgbClr val="FFFFFF">
                  <a:alpha val="60000"/>
                </a:srgbClr>
              </a:solidFill>
              <a:ea typeface="+mn-lt"/>
              <a:cs typeface="+mn-lt"/>
            </a:endParaRPr>
          </a:p>
          <a:p>
            <a:pPr marL="457200" indent="-457200">
              <a:buFont typeface="+mj-lt"/>
              <a:buAutoNum type="arabicPeriod"/>
            </a:pPr>
            <a:r>
              <a:rPr lang="en-US" u="sng" dirty="0">
                <a:solidFill>
                  <a:srgbClr val="FFFFFF"/>
                </a:solidFill>
                <a:ea typeface="+mn-lt"/>
                <a:cs typeface="+mn-lt"/>
              </a:rPr>
              <a:t>Points to Consider: </a:t>
            </a:r>
            <a:endParaRPr lang="en-US" u="sng" dirty="0">
              <a:solidFill>
                <a:srgbClr val="FFFFFF">
                  <a:alpha val="60000"/>
                </a:srgbClr>
              </a:solidFill>
              <a:ea typeface="+mn-lt"/>
              <a:cs typeface="+mn-lt"/>
            </a:endParaRPr>
          </a:p>
          <a:p>
            <a:pPr lvl="1"/>
            <a:r>
              <a:rPr lang="en-US" dirty="0">
                <a:solidFill>
                  <a:srgbClr val="FFFFFF"/>
                </a:solidFill>
                <a:ea typeface="+mn-lt"/>
                <a:cs typeface="+mn-lt"/>
              </a:rPr>
              <a:t>Who will be the decision maker? Cannot be the Title IX Coordinator or Investigator.  </a:t>
            </a:r>
            <a:endParaRPr lang="en-US" dirty="0">
              <a:solidFill>
                <a:srgbClr val="FFFFFF">
                  <a:alpha val="60000"/>
                </a:srgbClr>
              </a:solidFill>
              <a:ea typeface="+mn-lt"/>
              <a:cs typeface="+mn-lt"/>
            </a:endParaRPr>
          </a:p>
          <a:p>
            <a:pPr lvl="1"/>
            <a:r>
              <a:rPr lang="en-US" dirty="0">
                <a:solidFill>
                  <a:srgbClr val="FFFFFF"/>
                </a:solidFill>
                <a:ea typeface="+mn-lt"/>
                <a:cs typeface="+mn-lt"/>
              </a:rPr>
              <a:t>Decision-maker and Investigator must be trained in relevance! </a:t>
            </a:r>
            <a:endParaRPr lang="en-US" dirty="0">
              <a:solidFill>
                <a:srgbClr val="FFFFFF">
                  <a:alpha val="60000"/>
                </a:srgbClr>
              </a:solidFill>
            </a:endParaRPr>
          </a:p>
          <a:p>
            <a:pPr marL="0" indent="0">
              <a:buNone/>
            </a:pPr>
            <a:endParaRPr lang="en-US" dirty="0"/>
          </a:p>
        </p:txBody>
      </p:sp>
    </p:spTree>
    <p:extLst>
      <p:ext uri="{BB962C8B-B14F-4D97-AF65-F5344CB8AC3E}">
        <p14:creationId xmlns:p14="http://schemas.microsoft.com/office/powerpoint/2010/main" val="42678384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1451D86-0A1B-459B-AD1F-59A94CE453E3}"/>
              </a:ext>
            </a:extLst>
          </p:cNvPr>
          <p:cNvSpPr>
            <a:spLocks noGrp="1"/>
          </p:cNvSpPr>
          <p:nvPr>
            <p:ph type="title"/>
          </p:nvPr>
        </p:nvSpPr>
        <p:spPr>
          <a:xfrm>
            <a:off x="550862" y="580363"/>
            <a:ext cx="5437188" cy="1333055"/>
          </a:xfrm>
        </p:spPr>
        <p:txBody>
          <a:bodyPr wrap="square" anchor="t">
            <a:normAutofit fontScale="90000"/>
          </a:bodyPr>
          <a:lstStyle/>
          <a:p>
            <a:r>
              <a:rPr lang="en-US" sz="4400" dirty="0"/>
              <a:t>Step 6: Decision-Makers Written Determination </a:t>
            </a:r>
          </a:p>
        </p:txBody>
      </p:sp>
      <p:grpSp>
        <p:nvGrpSpPr>
          <p:cNvPr id="22" name="Group 21">
            <a:extLst>
              <a:ext uri="{FF2B5EF4-FFF2-40B4-BE49-F238E27FC236}">
                <a16:creationId xmlns:a16="http://schemas.microsoft.com/office/drawing/2014/main" id="{D0342557-9691-41B1-9FFF-027845ED041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0971" y="1982786"/>
            <a:ext cx="734257" cy="760506"/>
            <a:chOff x="5243759" y="1363788"/>
            <a:chExt cx="734257" cy="760506"/>
          </a:xfrm>
        </p:grpSpPr>
        <p:sp>
          <p:nvSpPr>
            <p:cNvPr id="23" name="Freeform 5">
              <a:extLst>
                <a:ext uri="{FF2B5EF4-FFF2-40B4-BE49-F238E27FC236}">
                  <a16:creationId xmlns:a16="http://schemas.microsoft.com/office/drawing/2014/main" id="{086D6FFF-B330-42B3-9F1F-607CECF8D9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4" name="Freeform 6">
              <a:extLst>
                <a:ext uri="{FF2B5EF4-FFF2-40B4-BE49-F238E27FC236}">
                  <a16:creationId xmlns:a16="http://schemas.microsoft.com/office/drawing/2014/main" id="{8D054D43-E740-4CA9-8197-85FBE2ECCE3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5" name="Freeform 8">
              <a:extLst>
                <a:ext uri="{FF2B5EF4-FFF2-40B4-BE49-F238E27FC236}">
                  <a16:creationId xmlns:a16="http://schemas.microsoft.com/office/drawing/2014/main" id="{CB5EB56C-B805-41B2-88BA-B198E68E692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pic>
        <p:nvPicPr>
          <p:cNvPr id="4" name="Picture 4" descr="A picture containing table, indoor, sitting, wooden&#10;&#10;Description automatically generated">
            <a:extLst>
              <a:ext uri="{FF2B5EF4-FFF2-40B4-BE49-F238E27FC236}">
                <a16:creationId xmlns:a16="http://schemas.microsoft.com/office/drawing/2014/main" id="{27F929B9-DD54-4C05-B62C-51F25F15DAAA}"/>
              </a:ext>
            </a:extLst>
          </p:cNvPr>
          <p:cNvPicPr>
            <a:picLocks noChangeAspect="1"/>
          </p:cNvPicPr>
          <p:nvPr/>
        </p:nvPicPr>
        <p:blipFill>
          <a:blip r:embed="rId2"/>
          <a:stretch>
            <a:fillRect/>
          </a:stretch>
        </p:blipFill>
        <p:spPr>
          <a:xfrm>
            <a:off x="550863" y="2536711"/>
            <a:ext cx="5773738" cy="3767363"/>
          </a:xfrm>
          <a:custGeom>
            <a:avLst/>
            <a:gdLst/>
            <a:ahLst/>
            <a:cxnLst/>
            <a:rect l="l" t="t" r="r" b="b"/>
            <a:pathLst>
              <a:path w="5773738" h="3779838">
                <a:moveTo>
                  <a:pt x="0" y="0"/>
                </a:moveTo>
                <a:lnTo>
                  <a:pt x="5773738" y="0"/>
                </a:lnTo>
                <a:lnTo>
                  <a:pt x="5773738" y="3779838"/>
                </a:lnTo>
                <a:lnTo>
                  <a:pt x="0" y="3779838"/>
                </a:lnTo>
                <a:close/>
              </a:path>
            </a:pathLst>
          </a:custGeom>
        </p:spPr>
      </p:pic>
      <p:sp>
        <p:nvSpPr>
          <p:cNvPr id="3" name="Content Placeholder 2">
            <a:extLst>
              <a:ext uri="{FF2B5EF4-FFF2-40B4-BE49-F238E27FC236}">
                <a16:creationId xmlns:a16="http://schemas.microsoft.com/office/drawing/2014/main" id="{2ADFFC42-B008-40CB-B533-AB22F598CAA6}"/>
              </a:ext>
            </a:extLst>
          </p:cNvPr>
          <p:cNvSpPr>
            <a:spLocks noGrp="1"/>
          </p:cNvSpPr>
          <p:nvPr>
            <p:ph idx="1"/>
          </p:nvPr>
        </p:nvSpPr>
        <p:spPr>
          <a:xfrm>
            <a:off x="6611186" y="454026"/>
            <a:ext cx="5422982" cy="6200273"/>
          </a:xfrm>
        </p:spPr>
        <p:txBody>
          <a:bodyPr vert="horz" lIns="0" tIns="0" rIns="0" bIns="0" rtlCol="0" anchor="t">
            <a:noAutofit/>
          </a:bodyPr>
          <a:lstStyle/>
          <a:p>
            <a:pPr>
              <a:lnSpc>
                <a:spcPct val="100000"/>
              </a:lnSpc>
            </a:pPr>
            <a:r>
              <a:rPr lang="en-US" sz="2000" b="1" dirty="0">
                <a:solidFill>
                  <a:srgbClr val="FFFFFF"/>
                </a:solidFill>
                <a:ea typeface="+mn-lt"/>
                <a:cs typeface="+mn-lt"/>
              </a:rPr>
              <a:t>Decision-Maker’s Written Determination</a:t>
            </a:r>
            <a:endParaRPr lang="en-US" sz="2000" b="1" dirty="0">
              <a:solidFill>
                <a:srgbClr val="FFFFFF"/>
              </a:solidFill>
            </a:endParaRPr>
          </a:p>
          <a:p>
            <a:pPr lvl="1">
              <a:lnSpc>
                <a:spcPct val="100000"/>
              </a:lnSpc>
            </a:pPr>
            <a:r>
              <a:rPr lang="en-US" sz="2000" dirty="0">
                <a:solidFill>
                  <a:srgbClr val="FFFFFF"/>
                </a:solidFill>
                <a:ea typeface="+mn-lt"/>
                <a:cs typeface="+mn-lt"/>
              </a:rPr>
              <a:t>The findings of fact based on the evidence gathered, using the standard of evidence set forth in the school policy </a:t>
            </a:r>
            <a:endParaRPr lang="en-US" sz="2000" dirty="0">
              <a:solidFill>
                <a:srgbClr val="FFFFFF"/>
              </a:solidFill>
            </a:endParaRPr>
          </a:p>
          <a:p>
            <a:pPr lvl="1">
              <a:lnSpc>
                <a:spcPct val="100000"/>
              </a:lnSpc>
            </a:pPr>
            <a:r>
              <a:rPr lang="en-US" sz="2000" dirty="0">
                <a:solidFill>
                  <a:srgbClr val="FFFFFF"/>
                </a:solidFill>
                <a:ea typeface="+mn-lt"/>
                <a:cs typeface="+mn-lt"/>
              </a:rPr>
              <a:t>Conclusions of law about whether the alleged conduct occurred </a:t>
            </a:r>
            <a:endParaRPr lang="en-US" sz="2000" dirty="0">
              <a:solidFill>
                <a:srgbClr val="FFFFFF"/>
              </a:solidFill>
            </a:endParaRPr>
          </a:p>
          <a:p>
            <a:pPr lvl="1">
              <a:lnSpc>
                <a:spcPct val="100000"/>
              </a:lnSpc>
            </a:pPr>
            <a:r>
              <a:rPr lang="en-US" sz="2000" u="sng" dirty="0">
                <a:solidFill>
                  <a:srgbClr val="FFFFFF"/>
                </a:solidFill>
                <a:ea typeface="+mn-lt"/>
                <a:cs typeface="+mn-lt"/>
              </a:rPr>
              <a:t>Disposition of the complaint</a:t>
            </a:r>
            <a:r>
              <a:rPr lang="en-US" sz="2000" dirty="0">
                <a:solidFill>
                  <a:srgbClr val="FFFFFF"/>
                </a:solidFill>
                <a:ea typeface="+mn-lt"/>
                <a:cs typeface="+mn-lt"/>
              </a:rPr>
              <a:t> (aka determination regarding responsibility) </a:t>
            </a:r>
            <a:endParaRPr lang="en-US" sz="2000" dirty="0">
              <a:solidFill>
                <a:srgbClr val="FFFFFF"/>
              </a:solidFill>
            </a:endParaRPr>
          </a:p>
          <a:p>
            <a:pPr lvl="1">
              <a:lnSpc>
                <a:spcPct val="100000"/>
              </a:lnSpc>
            </a:pPr>
            <a:r>
              <a:rPr lang="en-US" sz="2000" u="sng" dirty="0">
                <a:solidFill>
                  <a:srgbClr val="FFFFFF"/>
                </a:solidFill>
                <a:ea typeface="+mn-lt"/>
                <a:cs typeface="+mn-lt"/>
              </a:rPr>
              <a:t>Rationale</a:t>
            </a:r>
            <a:r>
              <a:rPr lang="en-US" sz="2000" dirty="0">
                <a:solidFill>
                  <a:srgbClr val="FFFFFF"/>
                </a:solidFill>
                <a:ea typeface="+mn-lt"/>
                <a:cs typeface="+mn-lt"/>
              </a:rPr>
              <a:t> for the disposition as to each allegation </a:t>
            </a:r>
            <a:endParaRPr lang="en-US" sz="2000" dirty="0">
              <a:solidFill>
                <a:srgbClr val="FFFFFF"/>
              </a:solidFill>
            </a:endParaRPr>
          </a:p>
          <a:p>
            <a:pPr lvl="1">
              <a:lnSpc>
                <a:spcPct val="100000"/>
              </a:lnSpc>
            </a:pPr>
            <a:r>
              <a:rPr lang="en-US" sz="2000" u="sng" dirty="0">
                <a:solidFill>
                  <a:srgbClr val="FFFFFF"/>
                </a:solidFill>
                <a:ea typeface="+mn-lt"/>
                <a:cs typeface="+mn-lt"/>
              </a:rPr>
              <a:t>Corrective actions</a:t>
            </a:r>
            <a:r>
              <a:rPr lang="en-US" sz="2000" dirty="0">
                <a:solidFill>
                  <a:srgbClr val="FFFFFF"/>
                </a:solidFill>
                <a:ea typeface="+mn-lt"/>
                <a:cs typeface="+mn-lt"/>
              </a:rPr>
              <a:t> taken, including disciplinary actions taken against the respondent</a:t>
            </a:r>
            <a:endParaRPr lang="en-US" sz="2000" dirty="0">
              <a:solidFill>
                <a:srgbClr val="FFFFFF"/>
              </a:solidFill>
            </a:endParaRPr>
          </a:p>
          <a:p>
            <a:pPr lvl="1">
              <a:lnSpc>
                <a:spcPct val="100000"/>
              </a:lnSpc>
            </a:pPr>
            <a:r>
              <a:rPr lang="en-US" sz="2000" dirty="0">
                <a:solidFill>
                  <a:srgbClr val="FFFFFF"/>
                </a:solidFill>
                <a:ea typeface="+mn-lt"/>
                <a:cs typeface="+mn-lt"/>
              </a:rPr>
              <a:t>Whether </a:t>
            </a:r>
            <a:r>
              <a:rPr lang="en-US" sz="2000" u="sng" dirty="0">
                <a:solidFill>
                  <a:srgbClr val="FFFFFF"/>
                </a:solidFill>
                <a:ea typeface="+mn-lt"/>
                <a:cs typeface="+mn-lt"/>
              </a:rPr>
              <a:t>remedies</a:t>
            </a:r>
            <a:r>
              <a:rPr lang="en-US" sz="2000" dirty="0">
                <a:solidFill>
                  <a:srgbClr val="FFFFFF"/>
                </a:solidFill>
                <a:ea typeface="+mn-lt"/>
                <a:cs typeface="+mn-lt"/>
              </a:rPr>
              <a:t> will be provided to the complainant</a:t>
            </a:r>
            <a:endParaRPr lang="en-US" sz="2000" dirty="0">
              <a:solidFill>
                <a:srgbClr val="FFFFFF"/>
              </a:solidFill>
            </a:endParaRPr>
          </a:p>
          <a:p>
            <a:pPr lvl="1">
              <a:lnSpc>
                <a:spcPct val="100000"/>
              </a:lnSpc>
            </a:pPr>
            <a:r>
              <a:rPr lang="en-US" sz="2000" dirty="0">
                <a:solidFill>
                  <a:srgbClr val="FFFFFF"/>
                </a:solidFill>
                <a:ea typeface="+mn-lt"/>
                <a:cs typeface="+mn-lt"/>
              </a:rPr>
              <a:t>Notice to both parties of their right to </a:t>
            </a:r>
            <a:r>
              <a:rPr lang="en-US" sz="2000" u="sng" dirty="0">
                <a:solidFill>
                  <a:srgbClr val="FFFFFF"/>
                </a:solidFill>
                <a:ea typeface="+mn-lt"/>
                <a:cs typeface="+mn-lt"/>
              </a:rPr>
              <a:t>appeal</a:t>
            </a:r>
            <a:r>
              <a:rPr lang="en-US" sz="2000" dirty="0">
                <a:solidFill>
                  <a:srgbClr val="FFFFFF"/>
                </a:solidFill>
                <a:ea typeface="+mn-lt"/>
                <a:cs typeface="+mn-lt"/>
              </a:rPr>
              <a:t> the decision </a:t>
            </a:r>
            <a:endParaRPr lang="en-US" sz="2000" dirty="0">
              <a:solidFill>
                <a:srgbClr val="FFFFFF"/>
              </a:solidFill>
            </a:endParaRPr>
          </a:p>
          <a:p>
            <a:pPr marL="0" indent="0">
              <a:lnSpc>
                <a:spcPct val="100000"/>
              </a:lnSpc>
              <a:buNone/>
            </a:pPr>
            <a:endParaRPr lang="en-US" sz="2000" dirty="0"/>
          </a:p>
          <a:p>
            <a:pPr>
              <a:lnSpc>
                <a:spcPct val="100000"/>
              </a:lnSpc>
            </a:pPr>
            <a:endParaRPr lang="en-US" sz="2000" dirty="0"/>
          </a:p>
        </p:txBody>
      </p:sp>
    </p:spTree>
    <p:extLst>
      <p:ext uri="{BB962C8B-B14F-4D97-AF65-F5344CB8AC3E}">
        <p14:creationId xmlns:p14="http://schemas.microsoft.com/office/powerpoint/2010/main" val="38262347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Rectangle 8"/>
          <p:cNvSpPr/>
          <p:nvPr/>
        </p:nvSpPr>
        <p:spPr>
          <a:xfrm>
            <a:off x="0" y="0"/>
            <a:ext cx="12192000" cy="6858000"/>
          </a:xfrm>
          <a:prstGeom prst="rect">
            <a:avLst/>
          </a:prstGeom>
          <a:ln w="12700">
            <a:miter lim="400000"/>
          </a:ln>
        </p:spPr>
        <p:txBody>
          <a:bodyPr lIns="45719" rIns="45719" anchor="ctr"/>
          <a:lstStyle/>
          <a:p>
            <a:pPr algn="ctr">
              <a:defRPr>
                <a:solidFill>
                  <a:srgbClr val="FFFFFF"/>
                </a:solidFill>
              </a:defRPr>
            </a:pPr>
            <a:endParaRPr dirty="0"/>
          </a:p>
        </p:txBody>
      </p:sp>
      <p:pic>
        <p:nvPicPr>
          <p:cNvPr id="278" name="Picture 4" descr="Picture 4"/>
          <p:cNvPicPr>
            <a:picLocks noChangeAspect="1"/>
          </p:cNvPicPr>
          <p:nvPr/>
        </p:nvPicPr>
        <p:blipFill>
          <a:blip r:embed="rId2"/>
          <a:srcRect l="34325" r="25109"/>
          <a:stretch>
            <a:fillRect/>
          </a:stretch>
        </p:blipFill>
        <p:spPr>
          <a:xfrm>
            <a:off x="6892924" y="9"/>
            <a:ext cx="5299076" cy="6857991"/>
          </a:xfrm>
          <a:custGeom>
            <a:avLst/>
            <a:gdLst/>
            <a:ahLst/>
            <a:cxnLst>
              <a:cxn ang="0">
                <a:pos x="wd2" y="hd2"/>
              </a:cxn>
              <a:cxn ang="5400000">
                <a:pos x="wd2" y="hd2"/>
              </a:cxn>
              <a:cxn ang="10800000">
                <a:pos x="wd2" y="hd2"/>
              </a:cxn>
              <a:cxn ang="16200000">
                <a:pos x="wd2" y="hd2"/>
              </a:cxn>
            </a:cxnLst>
            <a:rect l="0" t="0" r="r" b="b"/>
            <a:pathLst>
              <a:path w="21600" h="21600" extrusionOk="0">
                <a:moveTo>
                  <a:pt x="3412" y="0"/>
                </a:moveTo>
                <a:lnTo>
                  <a:pt x="0" y="16800"/>
                </a:lnTo>
                <a:lnTo>
                  <a:pt x="7791" y="21600"/>
                </a:lnTo>
                <a:lnTo>
                  <a:pt x="21600" y="21600"/>
                </a:lnTo>
                <a:lnTo>
                  <a:pt x="21600" y="0"/>
                </a:lnTo>
                <a:lnTo>
                  <a:pt x="3412" y="0"/>
                </a:lnTo>
                <a:close/>
              </a:path>
            </a:pathLst>
          </a:custGeom>
          <a:ln w="12700">
            <a:miter lim="400000"/>
          </a:ln>
        </p:spPr>
      </p:pic>
      <p:grpSp>
        <p:nvGrpSpPr>
          <p:cNvPr id="285" name="Group 10"/>
          <p:cNvGrpSpPr/>
          <p:nvPr/>
        </p:nvGrpSpPr>
        <p:grpSpPr>
          <a:xfrm>
            <a:off x="6232759" y="0"/>
            <a:ext cx="2436814" cy="6858001"/>
            <a:chOff x="0" y="0"/>
            <a:chExt cx="2436813" cy="6858000"/>
          </a:xfrm>
        </p:grpSpPr>
        <p:sp>
          <p:nvSpPr>
            <p:cNvPr id="279" name="Freeform 6"/>
            <p:cNvSpPr/>
            <p:nvPr/>
          </p:nvSpPr>
          <p:spPr>
            <a:xfrm>
              <a:off x="306388" y="0"/>
              <a:ext cx="1122364" cy="5329238"/>
            </a:xfrm>
            <a:custGeom>
              <a:avLst/>
              <a:gdLst/>
              <a:ahLst/>
              <a:cxnLst>
                <a:cxn ang="0">
                  <a:pos x="wd2" y="hd2"/>
                </a:cxn>
                <a:cxn ang="5400000">
                  <a:pos x="wd2" y="hd2"/>
                </a:cxn>
                <a:cxn ang="10800000">
                  <a:pos x="wd2" y="hd2"/>
                </a:cxn>
                <a:cxn ang="16200000">
                  <a:pos x="wd2" y="hd2"/>
                </a:cxn>
              </a:cxnLst>
              <a:rect l="0" t="0" r="r" b="b"/>
              <a:pathLst>
                <a:path w="21600" h="21600" extrusionOk="0">
                  <a:moveTo>
                    <a:pt x="0" y="21426"/>
                  </a:moveTo>
                  <a:lnTo>
                    <a:pt x="4766" y="21600"/>
                  </a:lnTo>
                  <a:lnTo>
                    <a:pt x="21600" y="0"/>
                  </a:lnTo>
                  <a:lnTo>
                    <a:pt x="16712" y="0"/>
                  </a:lnTo>
                  <a:lnTo>
                    <a:pt x="0" y="21426"/>
                  </a:lnTo>
                  <a:close/>
                </a:path>
              </a:pathLst>
            </a:custGeom>
            <a:solidFill>
              <a:schemeClr val="accent1"/>
            </a:solidFill>
            <a:ln w="12700" cap="flat">
              <a:noFill/>
              <a:miter lim="400000"/>
            </a:ln>
            <a:effectLst/>
          </p:spPr>
          <p:txBody>
            <a:bodyPr wrap="square" lIns="45719" tIns="45719" rIns="45719" bIns="45719" numCol="1" anchor="t">
              <a:noAutofit/>
            </a:bodyPr>
            <a:lstStyle/>
            <a:p>
              <a:endParaRPr dirty="0"/>
            </a:p>
          </p:txBody>
        </p:sp>
        <p:sp>
          <p:nvSpPr>
            <p:cNvPr id="280" name="Freeform 7"/>
            <p:cNvSpPr/>
            <p:nvPr/>
          </p:nvSpPr>
          <p:spPr>
            <a:xfrm>
              <a:off x="0" y="0"/>
              <a:ext cx="1117601" cy="52768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22" y="0"/>
                  </a:lnTo>
                  <a:lnTo>
                    <a:pt x="0" y="21444"/>
                  </a:lnTo>
                  <a:lnTo>
                    <a:pt x="4817" y="21600"/>
                  </a:lnTo>
                  <a:lnTo>
                    <a:pt x="21600" y="0"/>
                  </a:lnTo>
                  <a:close/>
                </a:path>
              </a:pathLst>
            </a:custGeom>
            <a:solidFill>
              <a:srgbClr val="595959"/>
            </a:solidFill>
            <a:ln w="12700" cap="flat">
              <a:noFill/>
              <a:miter lim="400000"/>
            </a:ln>
            <a:effectLst/>
          </p:spPr>
          <p:txBody>
            <a:bodyPr wrap="square" lIns="45719" tIns="45719" rIns="45719" bIns="45719" numCol="1" anchor="t">
              <a:noAutofit/>
            </a:bodyPr>
            <a:lstStyle/>
            <a:p>
              <a:endParaRPr dirty="0"/>
            </a:p>
          </p:txBody>
        </p:sp>
        <p:sp>
          <p:nvSpPr>
            <p:cNvPr id="281" name="Freeform 8"/>
            <p:cNvSpPr/>
            <p:nvPr/>
          </p:nvSpPr>
          <p:spPr>
            <a:xfrm>
              <a:off x="0" y="5238749"/>
              <a:ext cx="1228726" cy="16192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651" y="21600"/>
                  </a:lnTo>
                  <a:lnTo>
                    <a:pt x="21600" y="21600"/>
                  </a:lnTo>
                  <a:lnTo>
                    <a:pt x="0" y="0"/>
                  </a:lnTo>
                  <a:close/>
                </a:path>
              </a:pathLst>
            </a:custGeom>
            <a:solidFill>
              <a:srgbClr val="262626"/>
            </a:solidFill>
            <a:ln w="12700" cap="flat">
              <a:noFill/>
              <a:miter lim="400000"/>
            </a:ln>
            <a:effectLst/>
          </p:spPr>
          <p:txBody>
            <a:bodyPr wrap="square" lIns="45719" tIns="45719" rIns="45719" bIns="45719" numCol="1" anchor="t">
              <a:noAutofit/>
            </a:bodyPr>
            <a:lstStyle/>
            <a:p>
              <a:endParaRPr dirty="0"/>
            </a:p>
          </p:txBody>
        </p:sp>
        <p:sp>
          <p:nvSpPr>
            <p:cNvPr id="282" name="Freeform 9"/>
            <p:cNvSpPr/>
            <p:nvPr/>
          </p:nvSpPr>
          <p:spPr>
            <a:xfrm>
              <a:off x="306388" y="5291137"/>
              <a:ext cx="1495426" cy="15668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843" y="21600"/>
                  </a:lnTo>
                  <a:lnTo>
                    <a:pt x="21600" y="21600"/>
                  </a:lnTo>
                  <a:lnTo>
                    <a:pt x="0" y="0"/>
                  </a:lnTo>
                  <a:close/>
                </a:path>
              </a:pathLst>
            </a:custGeom>
            <a:solidFill>
              <a:srgbClr val="0C5A82"/>
            </a:solidFill>
            <a:ln w="12700" cap="flat">
              <a:noFill/>
              <a:miter lim="400000"/>
            </a:ln>
            <a:effectLst/>
          </p:spPr>
          <p:txBody>
            <a:bodyPr wrap="square" lIns="45719" tIns="45719" rIns="45719" bIns="45719" numCol="1" anchor="t">
              <a:noAutofit/>
            </a:bodyPr>
            <a:lstStyle/>
            <a:p>
              <a:endParaRPr dirty="0"/>
            </a:p>
          </p:txBody>
        </p:sp>
        <p:sp>
          <p:nvSpPr>
            <p:cNvPr id="283" name="Freeform 10"/>
            <p:cNvSpPr/>
            <p:nvPr/>
          </p:nvSpPr>
          <p:spPr>
            <a:xfrm>
              <a:off x="306388" y="5286374"/>
              <a:ext cx="2130426" cy="1571626"/>
            </a:xfrm>
            <a:custGeom>
              <a:avLst/>
              <a:gdLst/>
              <a:ahLst/>
              <a:cxnLst>
                <a:cxn ang="0">
                  <a:pos x="wd2" y="hd2"/>
                </a:cxn>
                <a:cxn ang="5400000">
                  <a:pos x="wd2" y="hd2"/>
                </a:cxn>
                <a:cxn ang="10800000">
                  <a:pos x="wd2" y="hd2"/>
                </a:cxn>
                <a:cxn ang="16200000">
                  <a:pos x="wd2" y="hd2"/>
                </a:cxn>
              </a:cxnLst>
              <a:rect l="0" t="0" r="r" b="b"/>
              <a:pathLst>
                <a:path w="21600" h="21600" extrusionOk="0">
                  <a:moveTo>
                    <a:pt x="0" y="65"/>
                  </a:moveTo>
                  <a:lnTo>
                    <a:pt x="15162" y="21600"/>
                  </a:lnTo>
                  <a:lnTo>
                    <a:pt x="21600" y="21600"/>
                  </a:lnTo>
                  <a:lnTo>
                    <a:pt x="2511" y="589"/>
                  </a:lnTo>
                  <a:lnTo>
                    <a:pt x="0" y="0"/>
                  </a:lnTo>
                  <a:lnTo>
                    <a:pt x="0" y="65"/>
                  </a:lnTo>
                  <a:close/>
                </a:path>
              </a:pathLst>
            </a:custGeom>
            <a:solidFill>
              <a:srgbClr val="1287C3"/>
            </a:solidFill>
            <a:ln w="12700" cap="flat">
              <a:noFill/>
              <a:miter lim="400000"/>
            </a:ln>
            <a:effectLst/>
          </p:spPr>
          <p:txBody>
            <a:bodyPr wrap="square" lIns="45719" tIns="45719" rIns="45719" bIns="45719" numCol="1" anchor="t">
              <a:noAutofit/>
            </a:bodyPr>
            <a:lstStyle/>
            <a:p>
              <a:endParaRPr dirty="0"/>
            </a:p>
          </p:txBody>
        </p:sp>
        <p:sp>
          <p:nvSpPr>
            <p:cNvPr id="284" name="Freeform 11"/>
            <p:cNvSpPr/>
            <p:nvPr/>
          </p:nvSpPr>
          <p:spPr>
            <a:xfrm>
              <a:off x="0" y="5238749"/>
              <a:ext cx="1695451" cy="16192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3721" y="1271"/>
                  </a:lnTo>
                  <a:lnTo>
                    <a:pt x="3115" y="572"/>
                  </a:lnTo>
                  <a:lnTo>
                    <a:pt x="3175" y="572"/>
                  </a:lnTo>
                  <a:lnTo>
                    <a:pt x="3175" y="508"/>
                  </a:lnTo>
                  <a:lnTo>
                    <a:pt x="3115" y="508"/>
                  </a:lnTo>
                  <a:lnTo>
                    <a:pt x="0" y="0"/>
                  </a:lnTo>
                  <a:lnTo>
                    <a:pt x="15654" y="21600"/>
                  </a:lnTo>
                  <a:lnTo>
                    <a:pt x="21600" y="21600"/>
                  </a:lnTo>
                  <a:close/>
                </a:path>
              </a:pathLst>
            </a:custGeom>
            <a:solidFill>
              <a:srgbClr val="404040"/>
            </a:solidFill>
            <a:ln w="12700" cap="flat">
              <a:noFill/>
              <a:miter lim="400000"/>
            </a:ln>
            <a:effectLst/>
          </p:spPr>
          <p:txBody>
            <a:bodyPr wrap="square" lIns="45719" tIns="45719" rIns="45719" bIns="45719" numCol="1" anchor="t">
              <a:noAutofit/>
            </a:bodyPr>
            <a:lstStyle/>
            <a:p>
              <a:endParaRPr dirty="0"/>
            </a:p>
          </p:txBody>
        </p:sp>
      </p:grpSp>
      <p:sp>
        <p:nvSpPr>
          <p:cNvPr id="286" name="Title 1"/>
          <p:cNvSpPr txBox="1">
            <a:spLocks noGrp="1"/>
          </p:cNvSpPr>
          <p:nvPr>
            <p:ph type="title"/>
          </p:nvPr>
        </p:nvSpPr>
        <p:spPr>
          <a:xfrm>
            <a:off x="809533" y="-352855"/>
            <a:ext cx="5608307" cy="1256091"/>
          </a:xfrm>
          <a:prstGeom prst="rect">
            <a:avLst/>
          </a:prstGeom>
        </p:spPr>
        <p:txBody>
          <a:bodyPr>
            <a:normAutofit fontScale="90000"/>
          </a:bodyPr>
          <a:lstStyle/>
          <a:p>
            <a:br>
              <a:rPr dirty="0"/>
            </a:br>
            <a:r>
              <a:rPr dirty="0"/>
              <a:t>Appeals Process</a:t>
            </a:r>
          </a:p>
        </p:txBody>
      </p:sp>
      <p:sp>
        <p:nvSpPr>
          <p:cNvPr id="287" name="Content Placeholder 2"/>
          <p:cNvSpPr txBox="1">
            <a:spLocks noGrp="1"/>
          </p:cNvSpPr>
          <p:nvPr>
            <p:ph type="body" sz="half" idx="1"/>
          </p:nvPr>
        </p:nvSpPr>
        <p:spPr>
          <a:xfrm>
            <a:off x="0" y="1581149"/>
            <a:ext cx="6284736" cy="5171202"/>
          </a:xfrm>
          <a:prstGeom prst="rect">
            <a:avLst/>
          </a:prstGeom>
        </p:spPr>
        <p:txBody>
          <a:bodyPr>
            <a:normAutofit/>
          </a:bodyPr>
          <a:lstStyle/>
          <a:p>
            <a:pPr marL="285750" indent="-285750">
              <a:lnSpc>
                <a:spcPct val="90000"/>
              </a:lnSpc>
              <a:defRPr sz="2200"/>
            </a:pPr>
            <a:r>
              <a:rPr dirty="0"/>
              <a:t>The new regulations dictate that schools must offer both parties an appeal from a determination regarding responsibility, and from a school’s dismissal of a formal complaint or any allegations therein, on the following bases: </a:t>
            </a:r>
          </a:p>
          <a:p>
            <a:pPr marL="742950" lvl="1" indent="-285750">
              <a:lnSpc>
                <a:spcPct val="90000"/>
              </a:lnSpc>
              <a:defRPr sz="2200"/>
            </a:pPr>
            <a:r>
              <a:rPr dirty="0"/>
              <a:t>procedural irregularity that affected the outcome of the matter. </a:t>
            </a:r>
          </a:p>
          <a:p>
            <a:pPr marL="742950" lvl="1" indent="-285750">
              <a:lnSpc>
                <a:spcPct val="90000"/>
              </a:lnSpc>
              <a:defRPr sz="2200"/>
            </a:pPr>
            <a:r>
              <a:rPr dirty="0"/>
              <a:t>newly discovered evidence that could affect the outcome of the matter.</a:t>
            </a:r>
          </a:p>
          <a:p>
            <a:pPr marL="742950" lvl="1" indent="-285750">
              <a:lnSpc>
                <a:spcPct val="90000"/>
              </a:lnSpc>
              <a:defRPr sz="2200"/>
            </a:pPr>
            <a:r>
              <a:rPr dirty="0"/>
              <a:t>Title IX personnel had a conflict of interest or bias that affected the outcome of the matter.</a:t>
            </a:r>
          </a:p>
          <a:p>
            <a:pPr marL="1200150" lvl="2" indent="-285750">
              <a:lnSpc>
                <a:spcPct val="90000"/>
              </a:lnSpc>
              <a:defRPr sz="2200"/>
            </a:pPr>
            <a:r>
              <a:rPr dirty="0"/>
              <a:t>NOTE: schools may also offer an appeal equally to both parties on additional bases. </a:t>
            </a:r>
          </a:p>
        </p:txBody>
      </p:sp>
    </p:spTree>
    <p:extLst>
      <p:ext uri="{BB962C8B-B14F-4D97-AF65-F5344CB8AC3E}">
        <p14:creationId xmlns:p14="http://schemas.microsoft.com/office/powerpoint/2010/main" val="6422783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0D575C9-E813-4958-88B8-4F5C38591DBA}"/>
              </a:ext>
            </a:extLst>
          </p:cNvPr>
          <p:cNvSpPr>
            <a:spLocks noGrp="1"/>
          </p:cNvSpPr>
          <p:nvPr>
            <p:ph type="title"/>
          </p:nvPr>
        </p:nvSpPr>
        <p:spPr>
          <a:xfrm>
            <a:off x="222001" y="204370"/>
            <a:ext cx="4167102" cy="578130"/>
          </a:xfrm>
        </p:spPr>
        <p:txBody>
          <a:bodyPr wrap="square" anchor="b">
            <a:normAutofit fontScale="90000"/>
          </a:bodyPr>
          <a:lstStyle/>
          <a:p>
            <a:r>
              <a:rPr lang="en-US" sz="3600" dirty="0"/>
              <a:t>Step 7: Record Keeping</a:t>
            </a:r>
          </a:p>
        </p:txBody>
      </p:sp>
      <p:sp>
        <p:nvSpPr>
          <p:cNvPr id="3" name="Content Placeholder 2">
            <a:extLst>
              <a:ext uri="{FF2B5EF4-FFF2-40B4-BE49-F238E27FC236}">
                <a16:creationId xmlns:a16="http://schemas.microsoft.com/office/drawing/2014/main" id="{77F37CC4-0D97-452F-992D-95EB006B9F49}"/>
              </a:ext>
            </a:extLst>
          </p:cNvPr>
          <p:cNvSpPr>
            <a:spLocks noGrp="1"/>
          </p:cNvSpPr>
          <p:nvPr>
            <p:ph idx="1"/>
          </p:nvPr>
        </p:nvSpPr>
        <p:spPr>
          <a:xfrm>
            <a:off x="77622" y="1136469"/>
            <a:ext cx="5218997" cy="5767875"/>
          </a:xfrm>
        </p:spPr>
        <p:txBody>
          <a:bodyPr vert="horz" lIns="0" tIns="0" rIns="0" bIns="0" rtlCol="0" anchor="t">
            <a:noAutofit/>
          </a:bodyPr>
          <a:lstStyle/>
          <a:p>
            <a:pPr marL="342900" indent="-342900">
              <a:lnSpc>
                <a:spcPct val="100000"/>
              </a:lnSpc>
              <a:buFont typeface="+mj-lt"/>
              <a:buAutoNum type="arabicPeriod"/>
            </a:pPr>
            <a:r>
              <a:rPr lang="en-US" sz="1600" dirty="0">
                <a:solidFill>
                  <a:schemeClr val="tx1"/>
                </a:solidFill>
                <a:ea typeface="+mn-lt"/>
                <a:cs typeface="+mn-lt"/>
              </a:rPr>
              <a:t>Title IX regulations require the school to keep the following records for 7 years</a:t>
            </a:r>
            <a:r>
              <a:rPr lang="en-US" sz="1600" u="sng" dirty="0">
                <a:solidFill>
                  <a:schemeClr val="tx1"/>
                </a:solidFill>
                <a:ea typeface="+mn-lt"/>
                <a:cs typeface="+mn-lt"/>
              </a:rPr>
              <a:t>:</a:t>
            </a:r>
            <a:endParaRPr lang="en-US" sz="1600" u="sng" dirty="0">
              <a:solidFill>
                <a:schemeClr val="tx1"/>
              </a:solidFill>
            </a:endParaRPr>
          </a:p>
          <a:p>
            <a:pPr lvl="1">
              <a:lnSpc>
                <a:spcPct val="100000"/>
              </a:lnSpc>
            </a:pPr>
            <a:r>
              <a:rPr lang="en-US" dirty="0">
                <a:solidFill>
                  <a:schemeClr val="tx1"/>
                </a:solidFill>
                <a:ea typeface="+mn-lt"/>
                <a:cs typeface="+mn-lt"/>
              </a:rPr>
              <a:t>Sexual harassment investigation documents, including any determination regarding responsibility, any audio or audiovisual recording or transcript, any disciplinary sanctions imposed on the respondent, any remedies provided to the complainant</a:t>
            </a:r>
            <a:endParaRPr lang="en-US" dirty="0">
              <a:solidFill>
                <a:schemeClr val="tx1"/>
              </a:solidFill>
            </a:endParaRPr>
          </a:p>
          <a:p>
            <a:pPr lvl="1">
              <a:lnSpc>
                <a:spcPct val="100000"/>
              </a:lnSpc>
            </a:pPr>
            <a:r>
              <a:rPr lang="en-US" dirty="0">
                <a:solidFill>
                  <a:schemeClr val="tx1"/>
                </a:solidFill>
                <a:ea typeface="+mn-lt"/>
                <a:cs typeface="+mn-lt"/>
              </a:rPr>
              <a:t>Appeals and results therefrom</a:t>
            </a:r>
            <a:endParaRPr lang="en-US" dirty="0">
              <a:solidFill>
                <a:schemeClr val="tx1"/>
              </a:solidFill>
            </a:endParaRPr>
          </a:p>
          <a:p>
            <a:pPr lvl="1">
              <a:lnSpc>
                <a:spcPct val="100000"/>
              </a:lnSpc>
            </a:pPr>
            <a:r>
              <a:rPr lang="en-US" dirty="0">
                <a:solidFill>
                  <a:schemeClr val="tx1"/>
                </a:solidFill>
                <a:ea typeface="+mn-lt"/>
                <a:cs typeface="+mn-lt"/>
              </a:rPr>
              <a:t>Informal resolution and results therefrom</a:t>
            </a:r>
            <a:endParaRPr lang="en-US" dirty="0">
              <a:solidFill>
                <a:schemeClr val="tx1"/>
              </a:solidFill>
            </a:endParaRPr>
          </a:p>
          <a:p>
            <a:pPr lvl="1">
              <a:lnSpc>
                <a:spcPct val="100000"/>
              </a:lnSpc>
            </a:pPr>
            <a:r>
              <a:rPr lang="en-US" dirty="0">
                <a:solidFill>
                  <a:schemeClr val="tx1"/>
                </a:solidFill>
                <a:ea typeface="+mn-lt"/>
                <a:cs typeface="+mn-lt"/>
              </a:rPr>
              <a:t>All materials used to train coordinators, investigators, decision-makers, and persons who facilitate an informal resolution process (such materials must also be made available on school website)</a:t>
            </a:r>
            <a:endParaRPr lang="en-US" dirty="0">
              <a:solidFill>
                <a:schemeClr val="tx1"/>
              </a:solidFill>
            </a:endParaRPr>
          </a:p>
          <a:p>
            <a:pPr marL="342900" indent="-342900">
              <a:lnSpc>
                <a:spcPct val="100000"/>
              </a:lnSpc>
              <a:buFont typeface="+mj-lt"/>
              <a:buAutoNum type="arabicPeriod"/>
            </a:pPr>
            <a:r>
              <a:rPr lang="en-US" sz="1600" dirty="0">
                <a:solidFill>
                  <a:schemeClr val="tx1"/>
                </a:solidFill>
                <a:ea typeface="+mn-lt"/>
                <a:cs typeface="+mn-lt"/>
              </a:rPr>
              <a:t>The school should meticulously keep records in case it must ever document how its behavior was not “deliberately indifferent” in a Title IX proceeding.</a:t>
            </a:r>
            <a:endParaRPr lang="en-US" sz="1600" dirty="0">
              <a:solidFill>
                <a:schemeClr val="tx1"/>
              </a:solidFill>
            </a:endParaRPr>
          </a:p>
          <a:p>
            <a:pPr>
              <a:lnSpc>
                <a:spcPct val="100000"/>
              </a:lnSpc>
            </a:pPr>
            <a:endParaRPr lang="en-US" sz="1600" dirty="0"/>
          </a:p>
        </p:txBody>
      </p:sp>
      <p:pic>
        <p:nvPicPr>
          <p:cNvPr id="4" name="Picture 4">
            <a:extLst>
              <a:ext uri="{FF2B5EF4-FFF2-40B4-BE49-F238E27FC236}">
                <a16:creationId xmlns:a16="http://schemas.microsoft.com/office/drawing/2014/main" id="{DD187C68-6257-4EEA-AA4E-02D93374B5E7}"/>
              </a:ext>
            </a:extLst>
          </p:cNvPr>
          <p:cNvPicPr>
            <a:picLocks noChangeAspect="1"/>
          </p:cNvPicPr>
          <p:nvPr/>
        </p:nvPicPr>
        <p:blipFill rotWithShape="1">
          <a:blip r:embed="rId2"/>
          <a:srcRect r="34821" b="1"/>
          <a:stretch/>
        </p:blipFill>
        <p:spPr>
          <a:xfrm>
            <a:off x="5296619" y="10"/>
            <a:ext cx="6895382" cy="6857990"/>
          </a:xfrm>
          <a:custGeom>
            <a:avLst/>
            <a:gdLst/>
            <a:ahLst/>
            <a:cxnLst/>
            <a:rect l="l" t="t" r="r" b="b"/>
            <a:pathLst>
              <a:path w="7641102" h="6858000">
                <a:moveTo>
                  <a:pt x="0" y="0"/>
                </a:moveTo>
                <a:lnTo>
                  <a:pt x="7641102" y="0"/>
                </a:lnTo>
                <a:lnTo>
                  <a:pt x="7641102" y="6858000"/>
                </a:lnTo>
                <a:lnTo>
                  <a:pt x="0" y="6858000"/>
                </a:lnTo>
                <a:close/>
              </a:path>
            </a:pathLst>
          </a:custGeom>
        </p:spPr>
      </p:pic>
      <p:sp>
        <p:nvSpPr>
          <p:cNvPr id="18" name="Rectangle 17">
            <a:extLst>
              <a:ext uri="{FF2B5EF4-FFF2-40B4-BE49-F238E27FC236}">
                <a16:creationId xmlns:a16="http://schemas.microsoft.com/office/drawing/2014/main" id="{6FF3A87B-2255-45E0-A551-C11FAF932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50898" y="5773729"/>
            <a:ext cx="7641102"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996263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Title 1"/>
          <p:cNvSpPr txBox="1">
            <a:spLocks noGrp="1"/>
          </p:cNvSpPr>
          <p:nvPr>
            <p:ph type="title"/>
          </p:nvPr>
        </p:nvSpPr>
        <p:spPr>
          <a:xfrm>
            <a:off x="1484310" y="169862"/>
            <a:ext cx="10018715" cy="1125538"/>
          </a:xfrm>
          <a:prstGeom prst="rect">
            <a:avLst/>
          </a:prstGeom>
        </p:spPr>
        <p:txBody>
          <a:bodyPr/>
          <a:lstStyle>
            <a:lvl1pPr>
              <a:defRPr sz="5000"/>
            </a:lvl1pPr>
          </a:lstStyle>
          <a:p>
            <a:pPr algn="ctr"/>
            <a:r>
              <a:rPr dirty="0"/>
              <a:t>Informal Resolution</a:t>
            </a:r>
          </a:p>
        </p:txBody>
      </p:sp>
      <p:sp>
        <p:nvSpPr>
          <p:cNvPr id="311" name="Content Placeholder 2"/>
          <p:cNvSpPr txBox="1">
            <a:spLocks noGrp="1"/>
          </p:cNvSpPr>
          <p:nvPr>
            <p:ph type="body" idx="1"/>
          </p:nvPr>
        </p:nvSpPr>
        <p:spPr>
          <a:xfrm>
            <a:off x="145348" y="1295400"/>
            <a:ext cx="11937795" cy="5209302"/>
          </a:xfrm>
          <a:prstGeom prst="rect">
            <a:avLst/>
          </a:prstGeom>
        </p:spPr>
        <p:txBody>
          <a:bodyPr/>
          <a:lstStyle/>
          <a:p>
            <a:pPr marL="457200" indent="-457200">
              <a:buFont typeface="+mj-lt"/>
              <a:buAutoNum type="arabicPeriod"/>
            </a:pPr>
            <a:r>
              <a:rPr dirty="0"/>
              <a:t>Schools, in their discretion, can offer informal resolution options, such as mediation or restorative justice.</a:t>
            </a:r>
          </a:p>
          <a:p>
            <a:pPr marL="457200" indent="-457200">
              <a:buFont typeface="+mj-lt"/>
              <a:buAutoNum type="arabicPeriod"/>
            </a:pPr>
            <a:r>
              <a:rPr dirty="0"/>
              <a:t>In order to pursue this option:</a:t>
            </a:r>
          </a:p>
          <a:p>
            <a:pPr marL="742950" lvl="1" indent="-285750"/>
            <a:r>
              <a:rPr sz="2000" dirty="0"/>
              <a:t>Both parties must give voluntary, informed, written consent. </a:t>
            </a:r>
          </a:p>
          <a:p>
            <a:pPr marL="742950" lvl="1" indent="-285750"/>
            <a:r>
              <a:rPr sz="2000" dirty="0"/>
              <a:t>Schools cannot require pursuing informal resolution as a condition of enrollment or employment.</a:t>
            </a:r>
          </a:p>
          <a:p>
            <a:pPr marL="742950" lvl="1" indent="-285750"/>
            <a:r>
              <a:rPr sz="2000" dirty="0"/>
              <a:t>Schools cannot offer informal resolution unless a formal complaint has been filed.</a:t>
            </a:r>
          </a:p>
          <a:p>
            <a:pPr marL="742950" lvl="1" indent="-285750"/>
            <a:r>
              <a:rPr sz="2000" dirty="0"/>
              <a:t>Schools cannot offer informal resolution for allegations that an employee sexually harassed a student.</a:t>
            </a:r>
          </a:p>
          <a:p>
            <a:pPr marL="0" indent="0">
              <a:buNone/>
            </a:pPr>
            <a:r>
              <a:rPr u="sng" dirty="0"/>
              <a:t>Note:</a:t>
            </a:r>
            <a:r>
              <a:rPr dirty="0"/>
              <a:t> At any time prior to agreeing to a resolution, any party has the right to withdraw from the informal resolution process and resume the grievance process with respect to formal complaint.</a:t>
            </a:r>
          </a:p>
        </p:txBody>
      </p:sp>
    </p:spTree>
    <p:extLst>
      <p:ext uri="{BB962C8B-B14F-4D97-AF65-F5344CB8AC3E}">
        <p14:creationId xmlns:p14="http://schemas.microsoft.com/office/powerpoint/2010/main" val="39863864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Rectangle 8"/>
          <p:cNvSpPr/>
          <p:nvPr/>
        </p:nvSpPr>
        <p:spPr>
          <a:xfrm>
            <a:off x="0" y="0"/>
            <a:ext cx="12192000" cy="6858000"/>
          </a:xfrm>
          <a:prstGeom prst="rect">
            <a:avLst/>
          </a:prstGeom>
          <a:solidFill>
            <a:srgbClr val="212121"/>
          </a:solidFill>
          <a:ln w="12700">
            <a:miter lim="400000"/>
          </a:ln>
        </p:spPr>
        <p:txBody>
          <a:bodyPr lIns="45719" rIns="45719" anchor="ctr"/>
          <a:lstStyle/>
          <a:p>
            <a:pPr algn="ctr">
              <a:defRPr>
                <a:solidFill>
                  <a:srgbClr val="FFFFFF"/>
                </a:solidFill>
              </a:defRPr>
            </a:pPr>
            <a:endParaRPr dirty="0"/>
          </a:p>
        </p:txBody>
      </p:sp>
      <p:pic>
        <p:nvPicPr>
          <p:cNvPr id="314" name="Picture 4" descr="Picture 4"/>
          <p:cNvPicPr>
            <a:picLocks noChangeAspect="1"/>
          </p:cNvPicPr>
          <p:nvPr/>
        </p:nvPicPr>
        <p:blipFill>
          <a:blip r:embed="rId2">
            <a:alphaModFix amt="25000"/>
          </a:blip>
          <a:stretch>
            <a:fillRect/>
          </a:stretch>
        </p:blipFill>
        <p:spPr>
          <a:xfrm>
            <a:off x="19" y="9"/>
            <a:ext cx="12191981" cy="6857991"/>
          </a:xfrm>
          <a:prstGeom prst="rect">
            <a:avLst/>
          </a:prstGeom>
          <a:ln w="12700">
            <a:miter lim="400000"/>
          </a:ln>
        </p:spPr>
      </p:pic>
      <p:sp>
        <p:nvSpPr>
          <p:cNvPr id="315" name="Title 1"/>
          <p:cNvSpPr txBox="1">
            <a:spLocks noGrp="1"/>
          </p:cNvSpPr>
          <p:nvPr>
            <p:ph type="title"/>
          </p:nvPr>
        </p:nvSpPr>
        <p:spPr>
          <a:xfrm>
            <a:off x="2129743" y="257595"/>
            <a:ext cx="6700308" cy="808038"/>
          </a:xfrm>
          <a:prstGeom prst="rect">
            <a:avLst/>
          </a:prstGeom>
        </p:spPr>
        <p:txBody>
          <a:bodyPr anchor="b">
            <a:normAutofit/>
          </a:bodyPr>
          <a:lstStyle>
            <a:lvl1pPr algn="l">
              <a:defRPr sz="5000"/>
            </a:lvl1pPr>
          </a:lstStyle>
          <a:p>
            <a:pPr algn="ctr"/>
            <a:r>
              <a:rPr dirty="0"/>
              <a:t>Retaliation Prohibited</a:t>
            </a:r>
          </a:p>
        </p:txBody>
      </p:sp>
      <p:sp>
        <p:nvSpPr>
          <p:cNvPr id="316" name="Content Placeholder 2"/>
          <p:cNvSpPr txBox="1">
            <a:spLocks noGrp="1"/>
          </p:cNvSpPr>
          <p:nvPr>
            <p:ph type="body" idx="1"/>
          </p:nvPr>
        </p:nvSpPr>
        <p:spPr>
          <a:xfrm>
            <a:off x="498971" y="1060678"/>
            <a:ext cx="11194058" cy="5441952"/>
          </a:xfrm>
          <a:prstGeom prst="rect">
            <a:avLst/>
          </a:prstGeom>
        </p:spPr>
        <p:txBody>
          <a:bodyPr anchor="t">
            <a:normAutofit lnSpcReduction="10000"/>
          </a:bodyPr>
          <a:lstStyle/>
          <a:p>
            <a:pPr marL="282892" indent="-282892" defTabSz="452627">
              <a:lnSpc>
                <a:spcPct val="90000"/>
              </a:lnSpc>
              <a:spcBef>
                <a:spcPts val="500"/>
              </a:spcBef>
              <a:defRPr sz="2475"/>
            </a:pPr>
            <a:r>
              <a:rPr lang="en-US" dirty="0"/>
              <a:t>E</a:t>
            </a:r>
            <a:r>
              <a:rPr dirty="0"/>
              <a:t>xpressly prohibit</a:t>
            </a:r>
            <a:r>
              <a:rPr lang="en-US" dirty="0"/>
              <a:t>s</a:t>
            </a:r>
            <a:r>
              <a:rPr dirty="0"/>
              <a:t> retaliation against any individual for exercising Title IX rights: </a:t>
            </a:r>
          </a:p>
          <a:p>
            <a:pPr marL="735520" lvl="1" indent="-282892" defTabSz="452627">
              <a:lnSpc>
                <a:spcPct val="90000"/>
              </a:lnSpc>
              <a:spcBef>
                <a:spcPts val="500"/>
              </a:spcBef>
              <a:defRPr sz="2475"/>
            </a:pPr>
            <a:r>
              <a:rPr dirty="0"/>
              <a:t>Protections for individuals making a complaint, testifying, or otherwise assisting.</a:t>
            </a:r>
          </a:p>
          <a:p>
            <a:pPr marL="735520" lvl="1" indent="-282892" defTabSz="452627">
              <a:lnSpc>
                <a:spcPct val="90000"/>
              </a:lnSpc>
              <a:spcBef>
                <a:spcPts val="500"/>
              </a:spcBef>
              <a:defRPr sz="2475"/>
            </a:pPr>
            <a:r>
              <a:rPr dirty="0"/>
              <a:t>Prohibiting charges against an individual for another code of conduct violation not involving sex discrimination or sexual harassment arising out of same circumstances.</a:t>
            </a:r>
          </a:p>
          <a:p>
            <a:pPr marL="735520" lvl="1" indent="-282892" defTabSz="452627">
              <a:lnSpc>
                <a:spcPct val="90000"/>
              </a:lnSpc>
              <a:spcBef>
                <a:spcPts val="500"/>
              </a:spcBef>
              <a:defRPr sz="2475"/>
            </a:pPr>
            <a:r>
              <a:rPr dirty="0"/>
              <a:t>Requirements for confidentiality of all individuals involved.</a:t>
            </a:r>
          </a:p>
          <a:p>
            <a:pPr marL="282892" indent="-282892" defTabSz="452627">
              <a:lnSpc>
                <a:spcPct val="90000"/>
              </a:lnSpc>
              <a:spcBef>
                <a:spcPts val="500"/>
              </a:spcBef>
              <a:defRPr sz="2475"/>
            </a:pPr>
            <a:r>
              <a:rPr dirty="0"/>
              <a:t>Notable exceptions: </a:t>
            </a:r>
          </a:p>
          <a:p>
            <a:pPr marL="735520" lvl="1" indent="-282892" defTabSz="452627">
              <a:lnSpc>
                <a:spcPct val="90000"/>
              </a:lnSpc>
              <a:spcBef>
                <a:spcPts val="500"/>
              </a:spcBef>
              <a:defRPr sz="2475"/>
            </a:pPr>
            <a:r>
              <a:rPr dirty="0"/>
              <a:t>exercise of First Amendment Rights.</a:t>
            </a:r>
          </a:p>
          <a:p>
            <a:pPr marL="735520" lvl="1" indent="-282892" defTabSz="452627">
              <a:lnSpc>
                <a:spcPct val="90000"/>
              </a:lnSpc>
              <a:spcBef>
                <a:spcPts val="500"/>
              </a:spcBef>
              <a:defRPr sz="2475"/>
            </a:pPr>
            <a:r>
              <a:rPr dirty="0"/>
              <a:t>making a materially false statement during a proceeding. </a:t>
            </a:r>
          </a:p>
          <a:p>
            <a:pPr marL="282892" indent="-282892" defTabSz="452627">
              <a:lnSpc>
                <a:spcPct val="90000"/>
              </a:lnSpc>
              <a:spcBef>
                <a:spcPts val="500"/>
              </a:spcBef>
              <a:defRPr sz="2475"/>
            </a:pPr>
            <a:r>
              <a:rPr dirty="0"/>
              <a:t>Any person retaliated against can file a complaint with the school, and the school must address the complaint promptly and equitably, as with Title IX complaints.</a:t>
            </a:r>
          </a:p>
          <a:p>
            <a:pPr marL="282892" indent="-282892" defTabSz="452627">
              <a:lnSpc>
                <a:spcPct val="90000"/>
              </a:lnSpc>
              <a:spcBef>
                <a:spcPts val="500"/>
              </a:spcBef>
              <a:defRPr sz="2475"/>
            </a:pPr>
            <a:r>
              <a:rPr dirty="0"/>
              <a:t>NOTE: Schools should make every effort to keep the identifies of parties and witnesses confidential to avoid retaliation complaints.</a:t>
            </a:r>
          </a:p>
        </p:txBody>
      </p:sp>
    </p:spTree>
    <p:extLst>
      <p:ext uri="{BB962C8B-B14F-4D97-AF65-F5344CB8AC3E}">
        <p14:creationId xmlns:p14="http://schemas.microsoft.com/office/powerpoint/2010/main" val="2413649911"/>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 name="Oval 10">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 name="Oval 12">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15" name="Group 14">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16" name="Freeform: Shape 15">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 name="Oval 17">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 name="Oval 18">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useBgFill="1">
        <p:nvSpPr>
          <p:cNvPr id="21" name="Rectangle 20">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descr="A picture containing bag, hat&#10;&#10;Description automatically generated">
            <a:extLst>
              <a:ext uri="{FF2B5EF4-FFF2-40B4-BE49-F238E27FC236}">
                <a16:creationId xmlns:a16="http://schemas.microsoft.com/office/drawing/2014/main" id="{C864627D-A6E6-47AF-9A17-4B9CDC569127}"/>
              </a:ext>
            </a:extLst>
          </p:cNvPr>
          <p:cNvPicPr>
            <a:picLocks noChangeAspect="1"/>
          </p:cNvPicPr>
          <p:nvPr/>
        </p:nvPicPr>
        <p:blipFill rotWithShape="1">
          <a:blip r:embed="rId2"/>
          <a:srcRect r="9091" b="15477"/>
          <a:stretch/>
        </p:blipFill>
        <p:spPr>
          <a:xfrm>
            <a:off x="20" y="1"/>
            <a:ext cx="12191980" cy="685800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23" name="Rectangle 22">
            <a:extLst>
              <a:ext uri="{FF2B5EF4-FFF2-40B4-BE49-F238E27FC236}">
                <a16:creationId xmlns:a16="http://schemas.microsoft.com/office/drawing/2014/main" id="{AD4EA4DF-0E7C-4098-86F6-7D0ACAEFC0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7859713"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27D97E1-7FED-41CC-AFDE-4FFAA0793F2D}"/>
              </a:ext>
            </a:extLst>
          </p:cNvPr>
          <p:cNvSpPr>
            <a:spLocks noGrp="1"/>
          </p:cNvSpPr>
          <p:nvPr>
            <p:ph type="title"/>
          </p:nvPr>
        </p:nvSpPr>
        <p:spPr>
          <a:xfrm>
            <a:off x="550864" y="549275"/>
            <a:ext cx="3565524" cy="2887174"/>
          </a:xfrm>
        </p:spPr>
        <p:txBody>
          <a:bodyPr vert="horz" wrap="square" lIns="0" tIns="0" rIns="0" bIns="0" rtlCol="0" anchor="b" anchorCtr="0">
            <a:normAutofit/>
          </a:bodyPr>
          <a:lstStyle/>
          <a:p>
            <a:pPr>
              <a:lnSpc>
                <a:spcPct val="100000"/>
              </a:lnSpc>
            </a:pPr>
            <a:r>
              <a:rPr lang="en-US" kern="1200" dirty="0">
                <a:solidFill>
                  <a:schemeClr val="tx1"/>
                </a:solidFill>
                <a:latin typeface="+mj-lt"/>
                <a:ea typeface="+mj-ea"/>
                <a:cs typeface="+mj-cs"/>
              </a:rPr>
              <a:t>Questions?</a:t>
            </a:r>
          </a:p>
        </p:txBody>
      </p:sp>
      <p:sp>
        <p:nvSpPr>
          <p:cNvPr id="25" name="Rectangle 24">
            <a:extLst>
              <a:ext uri="{FF2B5EF4-FFF2-40B4-BE49-F238E27FC236}">
                <a16:creationId xmlns:a16="http://schemas.microsoft.com/office/drawing/2014/main" id="{FE05BC49-0F00-4C85-9AF5-A0CC5B39C8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667564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56739-CBA4-4C5E-A131-DCE63D74CDC4}"/>
              </a:ext>
            </a:extLst>
          </p:cNvPr>
          <p:cNvSpPr>
            <a:spLocks noGrp="1"/>
          </p:cNvSpPr>
          <p:nvPr>
            <p:ph type="title"/>
          </p:nvPr>
        </p:nvSpPr>
        <p:spPr/>
        <p:txBody>
          <a:bodyPr/>
          <a:lstStyle/>
          <a:p>
            <a:r>
              <a:rPr lang="en-US" dirty="0"/>
              <a:t>Key Definitions</a:t>
            </a:r>
          </a:p>
        </p:txBody>
      </p:sp>
      <p:sp>
        <p:nvSpPr>
          <p:cNvPr id="3" name="Content Placeholder 2">
            <a:extLst>
              <a:ext uri="{FF2B5EF4-FFF2-40B4-BE49-F238E27FC236}">
                <a16:creationId xmlns:a16="http://schemas.microsoft.com/office/drawing/2014/main" id="{4AEF83DF-0BEC-40C6-89DD-A15D729515E8}"/>
              </a:ext>
            </a:extLst>
          </p:cNvPr>
          <p:cNvSpPr>
            <a:spLocks noGrp="1"/>
          </p:cNvSpPr>
          <p:nvPr>
            <p:ph idx="1"/>
          </p:nvPr>
        </p:nvSpPr>
        <p:spPr>
          <a:xfrm>
            <a:off x="550863" y="1465049"/>
            <a:ext cx="11090274" cy="5266163"/>
          </a:xfrm>
        </p:spPr>
        <p:txBody>
          <a:bodyPr vert="horz" wrap="square" lIns="0" tIns="0" rIns="0" bIns="0" rtlCol="0" anchor="t">
            <a:normAutofit/>
          </a:bodyPr>
          <a:lstStyle/>
          <a:p>
            <a:pPr>
              <a:lnSpc>
                <a:spcPct val="100000"/>
              </a:lnSpc>
              <a:spcBef>
                <a:spcPct val="20000"/>
              </a:spcBef>
              <a:spcAft>
                <a:spcPts val="600"/>
              </a:spcAft>
            </a:pPr>
            <a:r>
              <a:rPr lang="en-US" sz="2500" u="sng" dirty="0">
                <a:solidFill>
                  <a:srgbClr val="FFFFFF"/>
                </a:solidFill>
                <a:ea typeface="+mn-lt"/>
                <a:cs typeface="+mn-lt"/>
              </a:rPr>
              <a:t>Complainant</a:t>
            </a:r>
            <a:r>
              <a:rPr lang="en-US" sz="2500" dirty="0">
                <a:solidFill>
                  <a:srgbClr val="FFFFFF"/>
                </a:solidFill>
                <a:ea typeface="+mn-lt"/>
                <a:cs typeface="+mn-lt"/>
              </a:rPr>
              <a:t> means an individual who has reported being the victim of conduct that could constitute sexual harassment, or on whose behalf the Title IX Coordinator has filed a formal complaint.</a:t>
            </a:r>
            <a:endParaRPr lang="en-US" sz="2500" dirty="0">
              <a:ea typeface="+mn-lt"/>
              <a:cs typeface="+mn-lt"/>
            </a:endParaRPr>
          </a:p>
          <a:p>
            <a:pPr lvl="1">
              <a:lnSpc>
                <a:spcPct val="100000"/>
              </a:lnSpc>
              <a:spcBef>
                <a:spcPct val="20000"/>
              </a:spcBef>
              <a:spcAft>
                <a:spcPts val="600"/>
              </a:spcAft>
            </a:pPr>
            <a:r>
              <a:rPr lang="en-US" sz="2500" dirty="0">
                <a:solidFill>
                  <a:srgbClr val="FFFFFF"/>
                </a:solidFill>
                <a:ea typeface="+mn-lt"/>
                <a:cs typeface="+mn-lt"/>
              </a:rPr>
              <a:t>Note: parents may file complaints for their children.</a:t>
            </a:r>
          </a:p>
          <a:p>
            <a:pPr>
              <a:lnSpc>
                <a:spcPct val="100000"/>
              </a:lnSpc>
              <a:spcBef>
                <a:spcPct val="20000"/>
              </a:spcBef>
              <a:spcAft>
                <a:spcPts val="600"/>
              </a:spcAft>
            </a:pPr>
            <a:r>
              <a:rPr lang="en-US" sz="2500" u="sng" dirty="0">
                <a:solidFill>
                  <a:srgbClr val="FFFFFF"/>
                </a:solidFill>
                <a:ea typeface="+mn-lt"/>
                <a:cs typeface="+mn-lt"/>
              </a:rPr>
              <a:t>Respondent</a:t>
            </a:r>
            <a:r>
              <a:rPr lang="en-US" sz="2500" dirty="0">
                <a:solidFill>
                  <a:srgbClr val="FFFFFF"/>
                </a:solidFill>
                <a:ea typeface="+mn-lt"/>
                <a:cs typeface="+mn-lt"/>
              </a:rPr>
              <a:t> means an individual who has been reported to be the perpetrator of conduct that could constitute sexual harassment.</a:t>
            </a:r>
            <a:endParaRPr lang="en-US" sz="2500" dirty="0">
              <a:ea typeface="+mn-lt"/>
              <a:cs typeface="+mn-lt"/>
            </a:endParaRPr>
          </a:p>
          <a:p>
            <a:pPr>
              <a:lnSpc>
                <a:spcPct val="100000"/>
              </a:lnSpc>
              <a:spcBef>
                <a:spcPct val="20000"/>
              </a:spcBef>
              <a:spcAft>
                <a:spcPts val="600"/>
              </a:spcAft>
            </a:pPr>
            <a:r>
              <a:rPr lang="en-US" sz="2500" u="sng" dirty="0">
                <a:solidFill>
                  <a:srgbClr val="FFFFFF"/>
                </a:solidFill>
                <a:ea typeface="+mn-lt"/>
                <a:cs typeface="+mn-lt"/>
              </a:rPr>
              <a:t>Recipient</a:t>
            </a:r>
            <a:r>
              <a:rPr lang="en-US" sz="2500" dirty="0">
                <a:solidFill>
                  <a:srgbClr val="FFFFFF"/>
                </a:solidFill>
                <a:ea typeface="+mn-lt"/>
                <a:cs typeface="+mn-lt"/>
              </a:rPr>
              <a:t> means the institution charged with receiving and handling complaints, i.e., the school.</a:t>
            </a:r>
            <a:endParaRPr lang="en-US" sz="2500" dirty="0">
              <a:ea typeface="+mn-lt"/>
              <a:cs typeface="+mn-lt"/>
            </a:endParaRPr>
          </a:p>
          <a:p>
            <a:pPr>
              <a:lnSpc>
                <a:spcPct val="100000"/>
              </a:lnSpc>
              <a:spcBef>
                <a:spcPct val="20000"/>
              </a:spcBef>
              <a:spcAft>
                <a:spcPts val="600"/>
              </a:spcAft>
            </a:pPr>
            <a:r>
              <a:rPr lang="en-US" sz="2500" u="sng" dirty="0">
                <a:solidFill>
                  <a:srgbClr val="FFFFFF"/>
                </a:solidFill>
                <a:ea typeface="+mn-lt"/>
                <a:cs typeface="+mn-lt"/>
              </a:rPr>
              <a:t>Formal complaint</a:t>
            </a:r>
            <a:r>
              <a:rPr lang="en-US" sz="2500" dirty="0">
                <a:solidFill>
                  <a:srgbClr val="FFFFFF"/>
                </a:solidFill>
                <a:ea typeface="+mn-lt"/>
                <a:cs typeface="+mn-lt"/>
              </a:rPr>
              <a:t> means a document filed by a complainant or signed by the Title IX Coordinator alleging sexual harassment against a respondent and requesting that the school investigate the allegation of sexual harassment. </a:t>
            </a:r>
            <a:endParaRPr lang="en-US" sz="2500" dirty="0">
              <a:solidFill>
                <a:srgbClr val="FFFFFF"/>
              </a:solidFill>
            </a:endParaRPr>
          </a:p>
        </p:txBody>
      </p:sp>
    </p:spTree>
    <p:extLst>
      <p:ext uri="{BB962C8B-B14F-4D97-AF65-F5344CB8AC3E}">
        <p14:creationId xmlns:p14="http://schemas.microsoft.com/office/powerpoint/2010/main" val="34280580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Title 1"/>
          <p:cNvSpPr txBox="1">
            <a:spLocks noGrp="1"/>
          </p:cNvSpPr>
          <p:nvPr>
            <p:ph type="title"/>
          </p:nvPr>
        </p:nvSpPr>
        <p:spPr>
          <a:xfrm>
            <a:off x="1682747" y="379507"/>
            <a:ext cx="10018715" cy="855663"/>
          </a:xfrm>
          <a:prstGeom prst="rect">
            <a:avLst/>
          </a:prstGeom>
        </p:spPr>
        <p:txBody>
          <a:bodyPr/>
          <a:lstStyle>
            <a:lvl1pPr>
              <a:defRPr sz="5000"/>
            </a:lvl1pPr>
          </a:lstStyle>
          <a:p>
            <a:r>
              <a:rPr dirty="0"/>
              <a:t>New Sexual Harassment Definition</a:t>
            </a:r>
          </a:p>
        </p:txBody>
      </p:sp>
      <p:sp>
        <p:nvSpPr>
          <p:cNvPr id="216" name="Content Placeholder 2"/>
          <p:cNvSpPr txBox="1">
            <a:spLocks noGrp="1"/>
          </p:cNvSpPr>
          <p:nvPr>
            <p:ph type="body" idx="1"/>
          </p:nvPr>
        </p:nvSpPr>
        <p:spPr>
          <a:xfrm>
            <a:off x="490538" y="1130806"/>
            <a:ext cx="10408857" cy="5727194"/>
          </a:xfrm>
          <a:prstGeom prst="rect">
            <a:avLst/>
          </a:prstGeom>
        </p:spPr>
        <p:txBody>
          <a:bodyPr>
            <a:normAutofit fontScale="92500"/>
          </a:bodyPr>
          <a:lstStyle/>
          <a:p>
            <a:pPr marL="282892" indent="-282892" defTabSz="452627">
              <a:defRPr sz="2673" u="sng"/>
            </a:pPr>
            <a:r>
              <a:rPr dirty="0"/>
              <a:t>Sexual Harassment</a:t>
            </a:r>
            <a:r>
              <a:rPr u="none" dirty="0"/>
              <a:t> means conduct on the basis of sex that falls under one or more of the following:</a:t>
            </a:r>
          </a:p>
          <a:p>
            <a:pPr marL="735520" lvl="1" indent="-282892" defTabSz="452627">
              <a:defRPr sz="2673"/>
            </a:pPr>
            <a:r>
              <a:rPr dirty="0"/>
              <a:t>1) Quid pro quo harassment.  An employee conditioning an educational aid, benefit, or service on an individual’s participation in unwelcome sexual conduct.</a:t>
            </a:r>
            <a:endParaRPr sz="1979" dirty="0"/>
          </a:p>
          <a:p>
            <a:pPr marL="735520" lvl="1" indent="-282892" defTabSz="452627">
              <a:defRPr sz="2673"/>
            </a:pPr>
            <a:r>
              <a:rPr dirty="0">
                <a:solidFill>
                  <a:srgbClr val="FFFF00">
                    <a:alpha val="60000"/>
                  </a:srgbClr>
                </a:solidFill>
              </a:rPr>
              <a:t>2) Unwelcome conduct on the basis of sex that is so severe, pervasive, and objectively offensive that it effectively denies a person equal access to the school’s education program or activity (i.e., hostile environment). </a:t>
            </a:r>
          </a:p>
          <a:p>
            <a:pPr marL="1188148" lvl="2" indent="-282892" defTabSz="452627">
              <a:defRPr sz="2673"/>
            </a:pPr>
            <a:r>
              <a:rPr u="sng" dirty="0"/>
              <a:t>Note:</a:t>
            </a:r>
            <a:r>
              <a:rPr dirty="0"/>
              <a:t>  THIS IS NARROW</a:t>
            </a:r>
            <a:endParaRPr sz="1979" dirty="0"/>
          </a:p>
          <a:p>
            <a:pPr marL="735520" lvl="1" indent="-282892" defTabSz="452627">
              <a:defRPr sz="2673"/>
            </a:pPr>
            <a:r>
              <a:rPr dirty="0"/>
              <a:t> 3) Sexual assault as defined in the Clery Act, or dating violence, domestic violence, or stalking as defined in the Violence Against Women Act.</a:t>
            </a:r>
            <a:endParaRPr sz="1979" dirty="0"/>
          </a:p>
        </p:txBody>
      </p:sp>
    </p:spTree>
    <p:extLst>
      <p:ext uri="{BB962C8B-B14F-4D97-AF65-F5344CB8AC3E}">
        <p14:creationId xmlns:p14="http://schemas.microsoft.com/office/powerpoint/2010/main" val="18183619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Rectangle 8"/>
          <p:cNvSpPr/>
          <p:nvPr/>
        </p:nvSpPr>
        <p:spPr>
          <a:xfrm>
            <a:off x="0" y="0"/>
            <a:ext cx="12192000" cy="6858000"/>
          </a:xfrm>
          <a:prstGeom prst="rect">
            <a:avLst/>
          </a:prstGeom>
          <a:ln w="12700">
            <a:miter lim="400000"/>
          </a:ln>
        </p:spPr>
        <p:txBody>
          <a:bodyPr lIns="45719" rIns="45719" anchor="ctr"/>
          <a:lstStyle/>
          <a:p>
            <a:pPr algn="ctr">
              <a:defRPr>
                <a:solidFill>
                  <a:srgbClr val="FFFFFF"/>
                </a:solidFill>
              </a:defRPr>
            </a:pPr>
            <a:endParaRPr dirty="0"/>
          </a:p>
        </p:txBody>
      </p:sp>
      <p:grpSp>
        <p:nvGrpSpPr>
          <p:cNvPr id="225" name="Group 14"/>
          <p:cNvGrpSpPr/>
          <p:nvPr/>
        </p:nvGrpSpPr>
        <p:grpSpPr>
          <a:xfrm>
            <a:off x="2360611" y="0"/>
            <a:ext cx="2436814" cy="6858001"/>
            <a:chOff x="0" y="0"/>
            <a:chExt cx="2436813" cy="6858000"/>
          </a:xfrm>
        </p:grpSpPr>
        <p:sp>
          <p:nvSpPr>
            <p:cNvPr id="219" name="Freeform 6"/>
            <p:cNvSpPr/>
            <p:nvPr/>
          </p:nvSpPr>
          <p:spPr>
            <a:xfrm>
              <a:off x="306388" y="0"/>
              <a:ext cx="1122364" cy="5329238"/>
            </a:xfrm>
            <a:custGeom>
              <a:avLst/>
              <a:gdLst/>
              <a:ahLst/>
              <a:cxnLst>
                <a:cxn ang="0">
                  <a:pos x="wd2" y="hd2"/>
                </a:cxn>
                <a:cxn ang="5400000">
                  <a:pos x="wd2" y="hd2"/>
                </a:cxn>
                <a:cxn ang="10800000">
                  <a:pos x="wd2" y="hd2"/>
                </a:cxn>
                <a:cxn ang="16200000">
                  <a:pos x="wd2" y="hd2"/>
                </a:cxn>
              </a:cxnLst>
              <a:rect l="0" t="0" r="r" b="b"/>
              <a:pathLst>
                <a:path w="21600" h="21600" extrusionOk="0">
                  <a:moveTo>
                    <a:pt x="0" y="21426"/>
                  </a:moveTo>
                  <a:lnTo>
                    <a:pt x="4766" y="21600"/>
                  </a:lnTo>
                  <a:lnTo>
                    <a:pt x="21600" y="0"/>
                  </a:lnTo>
                  <a:lnTo>
                    <a:pt x="16712" y="0"/>
                  </a:lnTo>
                  <a:lnTo>
                    <a:pt x="0" y="21426"/>
                  </a:lnTo>
                  <a:close/>
                </a:path>
              </a:pathLst>
            </a:custGeom>
            <a:solidFill>
              <a:schemeClr val="accent1"/>
            </a:solidFill>
            <a:ln w="12700" cap="flat">
              <a:noFill/>
              <a:miter lim="400000"/>
            </a:ln>
            <a:effectLst/>
          </p:spPr>
          <p:txBody>
            <a:bodyPr wrap="square" lIns="45719" tIns="45719" rIns="45719" bIns="45719" numCol="1" anchor="t">
              <a:noAutofit/>
            </a:bodyPr>
            <a:lstStyle/>
            <a:p>
              <a:endParaRPr dirty="0"/>
            </a:p>
          </p:txBody>
        </p:sp>
        <p:sp>
          <p:nvSpPr>
            <p:cNvPr id="220" name="Freeform 7"/>
            <p:cNvSpPr/>
            <p:nvPr/>
          </p:nvSpPr>
          <p:spPr>
            <a:xfrm>
              <a:off x="0" y="0"/>
              <a:ext cx="1117601" cy="52768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22" y="0"/>
                  </a:lnTo>
                  <a:lnTo>
                    <a:pt x="0" y="21444"/>
                  </a:lnTo>
                  <a:lnTo>
                    <a:pt x="4817" y="21600"/>
                  </a:lnTo>
                  <a:lnTo>
                    <a:pt x="21600" y="0"/>
                  </a:lnTo>
                  <a:close/>
                </a:path>
              </a:pathLst>
            </a:custGeom>
            <a:solidFill>
              <a:srgbClr val="595959"/>
            </a:solidFill>
            <a:ln w="12700" cap="flat">
              <a:noFill/>
              <a:miter lim="400000"/>
            </a:ln>
            <a:effectLst/>
          </p:spPr>
          <p:txBody>
            <a:bodyPr wrap="square" lIns="45719" tIns="45719" rIns="45719" bIns="45719" numCol="1" anchor="t">
              <a:noAutofit/>
            </a:bodyPr>
            <a:lstStyle/>
            <a:p>
              <a:endParaRPr dirty="0"/>
            </a:p>
          </p:txBody>
        </p:sp>
        <p:sp>
          <p:nvSpPr>
            <p:cNvPr id="221" name="Freeform 8"/>
            <p:cNvSpPr/>
            <p:nvPr/>
          </p:nvSpPr>
          <p:spPr>
            <a:xfrm>
              <a:off x="0" y="5238749"/>
              <a:ext cx="1228726" cy="16192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651" y="21600"/>
                  </a:lnTo>
                  <a:lnTo>
                    <a:pt x="21600" y="21600"/>
                  </a:lnTo>
                  <a:lnTo>
                    <a:pt x="0" y="0"/>
                  </a:lnTo>
                  <a:close/>
                </a:path>
              </a:pathLst>
            </a:custGeom>
            <a:solidFill>
              <a:srgbClr val="262626"/>
            </a:solidFill>
            <a:ln w="12700" cap="flat">
              <a:noFill/>
              <a:miter lim="400000"/>
            </a:ln>
            <a:effectLst/>
          </p:spPr>
          <p:txBody>
            <a:bodyPr wrap="square" lIns="45719" tIns="45719" rIns="45719" bIns="45719" numCol="1" anchor="t">
              <a:noAutofit/>
            </a:bodyPr>
            <a:lstStyle/>
            <a:p>
              <a:endParaRPr dirty="0"/>
            </a:p>
          </p:txBody>
        </p:sp>
        <p:sp>
          <p:nvSpPr>
            <p:cNvPr id="222" name="Freeform 9"/>
            <p:cNvSpPr/>
            <p:nvPr/>
          </p:nvSpPr>
          <p:spPr>
            <a:xfrm>
              <a:off x="306388" y="5291137"/>
              <a:ext cx="1495426" cy="15668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843" y="21600"/>
                  </a:lnTo>
                  <a:lnTo>
                    <a:pt x="21600" y="21600"/>
                  </a:lnTo>
                  <a:lnTo>
                    <a:pt x="0" y="0"/>
                  </a:lnTo>
                  <a:close/>
                </a:path>
              </a:pathLst>
            </a:custGeom>
            <a:solidFill>
              <a:srgbClr val="0C5A82"/>
            </a:solidFill>
            <a:ln w="12700" cap="flat">
              <a:noFill/>
              <a:miter lim="400000"/>
            </a:ln>
            <a:effectLst/>
          </p:spPr>
          <p:txBody>
            <a:bodyPr wrap="square" lIns="45719" tIns="45719" rIns="45719" bIns="45719" numCol="1" anchor="t">
              <a:noAutofit/>
            </a:bodyPr>
            <a:lstStyle/>
            <a:p>
              <a:endParaRPr dirty="0"/>
            </a:p>
          </p:txBody>
        </p:sp>
        <p:sp>
          <p:nvSpPr>
            <p:cNvPr id="223" name="Freeform 10"/>
            <p:cNvSpPr/>
            <p:nvPr/>
          </p:nvSpPr>
          <p:spPr>
            <a:xfrm>
              <a:off x="306388" y="5286374"/>
              <a:ext cx="2130426" cy="1571626"/>
            </a:xfrm>
            <a:custGeom>
              <a:avLst/>
              <a:gdLst/>
              <a:ahLst/>
              <a:cxnLst>
                <a:cxn ang="0">
                  <a:pos x="wd2" y="hd2"/>
                </a:cxn>
                <a:cxn ang="5400000">
                  <a:pos x="wd2" y="hd2"/>
                </a:cxn>
                <a:cxn ang="10800000">
                  <a:pos x="wd2" y="hd2"/>
                </a:cxn>
                <a:cxn ang="16200000">
                  <a:pos x="wd2" y="hd2"/>
                </a:cxn>
              </a:cxnLst>
              <a:rect l="0" t="0" r="r" b="b"/>
              <a:pathLst>
                <a:path w="21600" h="21600" extrusionOk="0">
                  <a:moveTo>
                    <a:pt x="0" y="65"/>
                  </a:moveTo>
                  <a:lnTo>
                    <a:pt x="15162" y="21600"/>
                  </a:lnTo>
                  <a:lnTo>
                    <a:pt x="21600" y="21600"/>
                  </a:lnTo>
                  <a:lnTo>
                    <a:pt x="2511" y="589"/>
                  </a:lnTo>
                  <a:lnTo>
                    <a:pt x="0" y="0"/>
                  </a:lnTo>
                  <a:lnTo>
                    <a:pt x="0" y="65"/>
                  </a:lnTo>
                  <a:close/>
                </a:path>
              </a:pathLst>
            </a:custGeom>
            <a:solidFill>
              <a:srgbClr val="1287C3"/>
            </a:solidFill>
            <a:ln w="12700" cap="flat">
              <a:noFill/>
              <a:miter lim="400000"/>
            </a:ln>
            <a:effectLst/>
          </p:spPr>
          <p:txBody>
            <a:bodyPr wrap="square" lIns="45719" tIns="45719" rIns="45719" bIns="45719" numCol="1" anchor="t">
              <a:noAutofit/>
            </a:bodyPr>
            <a:lstStyle/>
            <a:p>
              <a:endParaRPr dirty="0"/>
            </a:p>
          </p:txBody>
        </p:sp>
        <p:sp>
          <p:nvSpPr>
            <p:cNvPr id="224" name="Freeform 11"/>
            <p:cNvSpPr/>
            <p:nvPr/>
          </p:nvSpPr>
          <p:spPr>
            <a:xfrm>
              <a:off x="0" y="5238749"/>
              <a:ext cx="1695451" cy="16192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3721" y="1271"/>
                  </a:lnTo>
                  <a:lnTo>
                    <a:pt x="3115" y="572"/>
                  </a:lnTo>
                  <a:lnTo>
                    <a:pt x="3175" y="572"/>
                  </a:lnTo>
                  <a:lnTo>
                    <a:pt x="3175" y="508"/>
                  </a:lnTo>
                  <a:lnTo>
                    <a:pt x="3115" y="508"/>
                  </a:lnTo>
                  <a:lnTo>
                    <a:pt x="0" y="0"/>
                  </a:lnTo>
                  <a:lnTo>
                    <a:pt x="15654" y="21600"/>
                  </a:lnTo>
                  <a:lnTo>
                    <a:pt x="21600" y="21600"/>
                  </a:lnTo>
                  <a:close/>
                </a:path>
              </a:pathLst>
            </a:custGeom>
            <a:solidFill>
              <a:srgbClr val="404040"/>
            </a:solidFill>
            <a:ln w="12700" cap="flat">
              <a:noFill/>
              <a:miter lim="400000"/>
            </a:ln>
            <a:effectLst/>
          </p:spPr>
          <p:txBody>
            <a:bodyPr wrap="square" lIns="45719" tIns="45719" rIns="45719" bIns="45719" numCol="1" anchor="t">
              <a:noAutofit/>
            </a:bodyPr>
            <a:lstStyle/>
            <a:p>
              <a:endParaRPr dirty="0"/>
            </a:p>
          </p:txBody>
        </p:sp>
      </p:grpSp>
      <p:sp>
        <p:nvSpPr>
          <p:cNvPr id="226" name="Title 1"/>
          <p:cNvSpPr txBox="1">
            <a:spLocks noGrp="1"/>
          </p:cNvSpPr>
          <p:nvPr>
            <p:ph type="title"/>
          </p:nvPr>
        </p:nvSpPr>
        <p:spPr>
          <a:xfrm>
            <a:off x="4188617" y="232704"/>
            <a:ext cx="7345893" cy="1469893"/>
          </a:xfrm>
          <a:prstGeom prst="rect">
            <a:avLst/>
          </a:prstGeom>
        </p:spPr>
        <p:txBody>
          <a:bodyPr>
            <a:normAutofit fontScale="90000"/>
          </a:bodyPr>
          <a:lstStyle/>
          <a:p>
            <a:pPr defTabSz="370331">
              <a:defRPr sz="4050"/>
            </a:pPr>
            <a:r>
              <a:rPr dirty="0"/>
              <a:t>Scope of Responsibility</a:t>
            </a:r>
            <a:br>
              <a:rPr dirty="0"/>
            </a:br>
            <a:r>
              <a:rPr dirty="0"/>
              <a:t>If Conduct Not Covered By Title IX</a:t>
            </a:r>
          </a:p>
        </p:txBody>
      </p:sp>
      <p:pic>
        <p:nvPicPr>
          <p:cNvPr id="227" name="Picture 4" descr="Picture 4"/>
          <p:cNvPicPr>
            <a:picLocks noChangeAspect="1"/>
          </p:cNvPicPr>
          <p:nvPr/>
        </p:nvPicPr>
        <p:blipFill>
          <a:blip r:embed="rId2"/>
          <a:srcRect l="35326" r="34410"/>
          <a:stretch>
            <a:fillRect/>
          </a:stretch>
        </p:blipFill>
        <p:spPr>
          <a:xfrm>
            <a:off x="19" y="9"/>
            <a:ext cx="3459164" cy="68579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586"/>
                </a:lnTo>
                <a:lnTo>
                  <a:pt x="14329" y="16454"/>
                </a:lnTo>
                <a:lnTo>
                  <a:pt x="19828" y="0"/>
                </a:lnTo>
                <a:lnTo>
                  <a:pt x="0" y="0"/>
                </a:lnTo>
                <a:close/>
              </a:path>
            </a:pathLst>
          </a:custGeom>
          <a:ln w="12700">
            <a:miter lim="400000"/>
          </a:ln>
        </p:spPr>
      </p:pic>
      <p:sp>
        <p:nvSpPr>
          <p:cNvPr id="228" name="Content Placeholder 2"/>
          <p:cNvSpPr txBox="1">
            <a:spLocks noGrp="1"/>
          </p:cNvSpPr>
          <p:nvPr>
            <p:ph type="body" idx="1"/>
          </p:nvPr>
        </p:nvSpPr>
        <p:spPr>
          <a:xfrm>
            <a:off x="3599391" y="1259661"/>
            <a:ext cx="8524345" cy="5312589"/>
          </a:xfrm>
          <a:prstGeom prst="rect">
            <a:avLst/>
          </a:prstGeom>
        </p:spPr>
        <p:txBody>
          <a:bodyPr/>
          <a:lstStyle/>
          <a:p>
            <a:pPr>
              <a:defRPr sz="2700"/>
            </a:pPr>
            <a:r>
              <a:rPr dirty="0"/>
              <a:t>The narrower definition of sexual harassment means that many K-12 cases may not fall under the new Title IX definition.</a:t>
            </a:r>
          </a:p>
          <a:p>
            <a:pPr>
              <a:defRPr sz="2700"/>
            </a:pPr>
            <a:r>
              <a:rPr dirty="0"/>
              <a:t>Schools will need to act within their own codes of conduct or other policies to respond to cases and ensure they do not worsen to the levels described in the definition. </a:t>
            </a:r>
          </a:p>
          <a:p>
            <a:pPr>
              <a:defRPr sz="2700"/>
            </a:pPr>
            <a:r>
              <a:rPr dirty="0"/>
              <a:t>A school may address sexual harassment affecting its students or employees that falls outside Title IX’s jurisdiction in any manner the school chooses, including providing supportive measures or pursuing discipline.</a:t>
            </a:r>
          </a:p>
        </p:txBody>
      </p:sp>
    </p:spTree>
    <p:extLst>
      <p:ext uri="{BB962C8B-B14F-4D97-AF65-F5344CB8AC3E}">
        <p14:creationId xmlns:p14="http://schemas.microsoft.com/office/powerpoint/2010/main" val="18043858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indoor, table, sitting, view&#10;&#10;Description generated with very high confidence">
            <a:extLst>
              <a:ext uri="{FF2B5EF4-FFF2-40B4-BE49-F238E27FC236}">
                <a16:creationId xmlns:a16="http://schemas.microsoft.com/office/drawing/2014/main" id="{066E6FFC-6ED6-40FF-873D-073B0C21F5A8}"/>
              </a:ext>
            </a:extLst>
          </p:cNvPr>
          <p:cNvPicPr>
            <a:picLocks noChangeAspect="1"/>
          </p:cNvPicPr>
          <p:nvPr/>
        </p:nvPicPr>
        <p:blipFill rotWithShape="1">
          <a:blip r:embed="rId2"/>
          <a:srcRect l="37794" r="10628" b="-1"/>
          <a:stretch/>
        </p:blipFill>
        <p:spPr>
          <a:xfrm>
            <a:off x="6892924" y="10"/>
            <a:ext cx="5299077" cy="6857990"/>
          </a:xfrm>
          <a:custGeom>
            <a:avLst/>
            <a:gdLst/>
            <a:ahLst/>
            <a:cxnLst/>
            <a:rect l="l" t="t" r="r" b="b"/>
            <a:pathLst>
              <a:path w="5299077" h="6858000">
                <a:moveTo>
                  <a:pt x="836871" y="0"/>
                </a:moveTo>
                <a:lnTo>
                  <a:pt x="5299077" y="0"/>
                </a:lnTo>
                <a:lnTo>
                  <a:pt x="5299077" y="6858000"/>
                </a:lnTo>
                <a:lnTo>
                  <a:pt x="1911312" y="6858000"/>
                </a:lnTo>
                <a:lnTo>
                  <a:pt x="0" y="5333999"/>
                </a:lnTo>
                <a:close/>
              </a:path>
            </a:pathLst>
          </a:custGeom>
        </p:spPr>
      </p:pic>
      <p:sp>
        <p:nvSpPr>
          <p:cNvPr id="2" name="Title 1">
            <a:extLst>
              <a:ext uri="{FF2B5EF4-FFF2-40B4-BE49-F238E27FC236}">
                <a16:creationId xmlns:a16="http://schemas.microsoft.com/office/drawing/2014/main" id="{6BC94B6C-5E6E-4F18-B427-C99F3E44AB83}"/>
              </a:ext>
            </a:extLst>
          </p:cNvPr>
          <p:cNvSpPr>
            <a:spLocks noGrp="1"/>
          </p:cNvSpPr>
          <p:nvPr>
            <p:ph type="title"/>
          </p:nvPr>
        </p:nvSpPr>
        <p:spPr>
          <a:xfrm>
            <a:off x="646642" y="233361"/>
            <a:ext cx="6246282" cy="720227"/>
          </a:xfrm>
        </p:spPr>
        <p:txBody>
          <a:bodyPr>
            <a:normAutofit fontScale="90000"/>
          </a:bodyPr>
          <a:lstStyle/>
          <a:p>
            <a:pPr algn="l"/>
            <a:r>
              <a:rPr lang="en-US" dirty="0"/>
              <a:t>Investigation Guidelines</a:t>
            </a:r>
          </a:p>
        </p:txBody>
      </p:sp>
      <p:sp>
        <p:nvSpPr>
          <p:cNvPr id="3" name="Content Placeholder 2">
            <a:extLst>
              <a:ext uri="{FF2B5EF4-FFF2-40B4-BE49-F238E27FC236}">
                <a16:creationId xmlns:a16="http://schemas.microsoft.com/office/drawing/2014/main" id="{8D16D153-3FA5-447B-9243-AD13B14F70C8}"/>
              </a:ext>
            </a:extLst>
          </p:cNvPr>
          <p:cNvSpPr>
            <a:spLocks noGrp="1"/>
          </p:cNvSpPr>
          <p:nvPr>
            <p:ph idx="1"/>
          </p:nvPr>
        </p:nvSpPr>
        <p:spPr>
          <a:xfrm>
            <a:off x="91857" y="1291442"/>
            <a:ext cx="7301720" cy="5799909"/>
          </a:xfrm>
        </p:spPr>
        <p:txBody>
          <a:bodyPr vert="horz" lIns="91440" tIns="45720" rIns="91440" bIns="45720" rtlCol="0" anchor="ctr">
            <a:noAutofit/>
          </a:bodyPr>
          <a:lstStyle/>
          <a:p>
            <a:pPr>
              <a:lnSpc>
                <a:spcPct val="90000"/>
              </a:lnSpc>
            </a:pPr>
            <a:r>
              <a:rPr lang="en-US" sz="2000" dirty="0">
                <a:ea typeface="+mn-lt"/>
                <a:cs typeface="+mn-lt"/>
              </a:rPr>
              <a:t>Schools </a:t>
            </a:r>
            <a:r>
              <a:rPr lang="en-US" sz="2000" b="1" dirty="0">
                <a:ea typeface="+mn-lt"/>
                <a:cs typeface="+mn-lt"/>
              </a:rPr>
              <a:t>must investigate the allegations in any formal complaint</a:t>
            </a:r>
            <a:r>
              <a:rPr lang="en-US" sz="2000" dirty="0">
                <a:ea typeface="+mn-lt"/>
                <a:cs typeface="+mn-lt"/>
              </a:rPr>
              <a:t> and send written notice to both parties (complainants and respondents) of the allegations upon receipt of a formal complaint. </a:t>
            </a:r>
          </a:p>
          <a:p>
            <a:pPr>
              <a:lnSpc>
                <a:spcPct val="90000"/>
              </a:lnSpc>
            </a:pPr>
            <a:r>
              <a:rPr lang="en-US" sz="2000" dirty="0">
                <a:ea typeface="+mn-lt"/>
                <a:cs typeface="+mn-lt"/>
              </a:rPr>
              <a:t>During the grievance process and when investigating: </a:t>
            </a:r>
          </a:p>
          <a:p>
            <a:pPr lvl="1">
              <a:lnSpc>
                <a:spcPct val="90000"/>
              </a:lnSpc>
            </a:pPr>
            <a:r>
              <a:rPr lang="en-US" sz="2000" dirty="0">
                <a:ea typeface="+mn-lt"/>
                <a:cs typeface="+mn-lt"/>
              </a:rPr>
              <a:t>The </a:t>
            </a:r>
            <a:r>
              <a:rPr lang="en-US" sz="2000" b="1" dirty="0">
                <a:ea typeface="+mn-lt"/>
                <a:cs typeface="+mn-lt"/>
              </a:rPr>
              <a:t>burden of gathering evidence and burden of proof</a:t>
            </a:r>
            <a:r>
              <a:rPr lang="en-US" sz="2000" dirty="0">
                <a:ea typeface="+mn-lt"/>
                <a:cs typeface="+mn-lt"/>
              </a:rPr>
              <a:t> must remain on schools, not on the parties. </a:t>
            </a:r>
          </a:p>
          <a:p>
            <a:pPr lvl="1">
              <a:lnSpc>
                <a:spcPct val="90000"/>
              </a:lnSpc>
            </a:pPr>
            <a:r>
              <a:rPr lang="en-US" sz="2000" dirty="0">
                <a:ea typeface="+mn-lt"/>
                <a:cs typeface="+mn-lt"/>
              </a:rPr>
              <a:t>Schools </a:t>
            </a:r>
            <a:r>
              <a:rPr lang="en-US" sz="2000" b="1" dirty="0">
                <a:ea typeface="+mn-lt"/>
                <a:cs typeface="+mn-lt"/>
              </a:rPr>
              <a:t>must provide equal opportunity</a:t>
            </a:r>
            <a:r>
              <a:rPr lang="en-US" sz="2000" dirty="0">
                <a:ea typeface="+mn-lt"/>
                <a:cs typeface="+mn-lt"/>
              </a:rPr>
              <a:t> for the parties to present fact and expert witnesses and other inculpatory (implying responsibility) and exculpatory (denying responsibility) evidence.</a:t>
            </a:r>
          </a:p>
          <a:p>
            <a:pPr lvl="1">
              <a:lnSpc>
                <a:spcPct val="90000"/>
              </a:lnSpc>
            </a:pPr>
            <a:r>
              <a:rPr lang="en-US" sz="2000" dirty="0">
                <a:ea typeface="+mn-lt"/>
                <a:cs typeface="+mn-lt"/>
              </a:rPr>
              <a:t>Schools </a:t>
            </a:r>
            <a:r>
              <a:rPr lang="en-US" sz="2000" b="1" dirty="0">
                <a:ea typeface="+mn-lt"/>
                <a:cs typeface="+mn-lt"/>
              </a:rPr>
              <a:t>must not restrict</a:t>
            </a:r>
            <a:r>
              <a:rPr lang="en-US" sz="2000" dirty="0">
                <a:ea typeface="+mn-lt"/>
                <a:cs typeface="+mn-lt"/>
              </a:rPr>
              <a:t> the ability of the parties to discuss the allegations or gather evidence </a:t>
            </a:r>
          </a:p>
          <a:p>
            <a:pPr lvl="1">
              <a:lnSpc>
                <a:spcPct val="90000"/>
              </a:lnSpc>
            </a:pPr>
            <a:r>
              <a:rPr lang="en-US" sz="2000" dirty="0">
                <a:ea typeface="+mn-lt"/>
                <a:cs typeface="+mn-lt"/>
              </a:rPr>
              <a:t>Parties must have the same opportunity to select an </a:t>
            </a:r>
            <a:r>
              <a:rPr lang="en-US" sz="2000" b="1" dirty="0">
                <a:ea typeface="+mn-lt"/>
                <a:cs typeface="+mn-lt"/>
              </a:rPr>
              <a:t>advisor of the party’s choice</a:t>
            </a:r>
            <a:r>
              <a:rPr lang="en-US" sz="2000" dirty="0">
                <a:ea typeface="+mn-lt"/>
                <a:cs typeface="+mn-lt"/>
              </a:rPr>
              <a:t> who may be, but need not be, an attorney.</a:t>
            </a:r>
          </a:p>
          <a:p>
            <a:pPr marL="0" indent="0">
              <a:lnSpc>
                <a:spcPct val="90000"/>
              </a:lnSpc>
              <a:buNone/>
            </a:pPr>
            <a:endParaRPr lang="en-US" sz="1700" dirty="0"/>
          </a:p>
        </p:txBody>
      </p:sp>
    </p:spTree>
    <p:extLst>
      <p:ext uri="{BB962C8B-B14F-4D97-AF65-F5344CB8AC3E}">
        <p14:creationId xmlns:p14="http://schemas.microsoft.com/office/powerpoint/2010/main" val="338087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E6F65-A8ED-4796-ABA3-7974F4E29CE8}"/>
              </a:ext>
            </a:extLst>
          </p:cNvPr>
          <p:cNvSpPr>
            <a:spLocks noGrp="1"/>
          </p:cNvSpPr>
          <p:nvPr>
            <p:ph type="title"/>
          </p:nvPr>
        </p:nvSpPr>
        <p:spPr>
          <a:xfrm>
            <a:off x="1086643" y="184262"/>
            <a:ext cx="10018713" cy="1022349"/>
          </a:xfrm>
        </p:spPr>
        <p:txBody>
          <a:bodyPr/>
          <a:lstStyle/>
          <a:p>
            <a:r>
              <a:rPr lang="en-US" dirty="0"/>
              <a:t>Investigative Report Timelines</a:t>
            </a:r>
          </a:p>
        </p:txBody>
      </p:sp>
      <p:sp>
        <p:nvSpPr>
          <p:cNvPr id="3" name="Content Placeholder 2">
            <a:extLst>
              <a:ext uri="{FF2B5EF4-FFF2-40B4-BE49-F238E27FC236}">
                <a16:creationId xmlns:a16="http://schemas.microsoft.com/office/drawing/2014/main" id="{D018F131-5C75-4C38-98E0-C500088B12A4}"/>
              </a:ext>
            </a:extLst>
          </p:cNvPr>
          <p:cNvSpPr>
            <a:spLocks noGrp="1"/>
          </p:cNvSpPr>
          <p:nvPr>
            <p:ph idx="1"/>
          </p:nvPr>
        </p:nvSpPr>
        <p:spPr>
          <a:xfrm>
            <a:off x="618331" y="988287"/>
            <a:ext cx="10487025" cy="5580948"/>
          </a:xfrm>
        </p:spPr>
        <p:txBody>
          <a:bodyPr vert="horz" lIns="91440" tIns="45720" rIns="91440" bIns="45720" rtlCol="0" anchor="ctr">
            <a:noAutofit/>
          </a:bodyPr>
          <a:lstStyle/>
          <a:p>
            <a:pPr lvl="1"/>
            <a:r>
              <a:rPr lang="en-US" sz="2700" dirty="0">
                <a:ea typeface="+mn-lt"/>
                <a:cs typeface="+mn-lt"/>
              </a:rPr>
              <a:t>Schools </a:t>
            </a:r>
            <a:r>
              <a:rPr lang="en-US" sz="2700" b="1" dirty="0">
                <a:ea typeface="+mn-lt"/>
                <a:cs typeface="+mn-lt"/>
              </a:rPr>
              <a:t>must send written notice</a:t>
            </a:r>
            <a:r>
              <a:rPr lang="en-US" sz="2700" dirty="0">
                <a:ea typeface="+mn-lt"/>
                <a:cs typeface="+mn-lt"/>
              </a:rPr>
              <a:t> of any investigative interviews, meetings, or hearings.</a:t>
            </a:r>
          </a:p>
          <a:p>
            <a:pPr lvl="1"/>
            <a:r>
              <a:rPr lang="en-US" sz="2700" dirty="0">
                <a:ea typeface="+mn-lt"/>
                <a:cs typeface="+mn-lt"/>
              </a:rPr>
              <a:t>Schools must send the parties, and their advisors, evidence directly related to the allegations, in electronic format or hard copy, with </a:t>
            </a:r>
            <a:r>
              <a:rPr lang="en-US" sz="2700" b="1" dirty="0">
                <a:ea typeface="+mn-lt"/>
                <a:cs typeface="+mn-lt"/>
              </a:rPr>
              <a:t>at least 10 days</a:t>
            </a:r>
            <a:r>
              <a:rPr lang="en-US" sz="2700" dirty="0">
                <a:ea typeface="+mn-lt"/>
                <a:cs typeface="+mn-lt"/>
              </a:rPr>
              <a:t> for the parties to inspect, review, and respond to the evidence.</a:t>
            </a:r>
            <a:endParaRPr lang="en-US" sz="2700" dirty="0"/>
          </a:p>
          <a:p>
            <a:pPr lvl="1"/>
            <a:r>
              <a:rPr lang="en-US" sz="2700" dirty="0">
                <a:ea typeface="+mn-lt"/>
                <a:cs typeface="+mn-lt"/>
              </a:rPr>
              <a:t>Schools must send the parties, and their advisors, an </a:t>
            </a:r>
            <a:r>
              <a:rPr lang="en-US" sz="2700" b="1" dirty="0">
                <a:ea typeface="+mn-lt"/>
                <a:cs typeface="+mn-lt"/>
              </a:rPr>
              <a:t>investigative report</a:t>
            </a:r>
            <a:r>
              <a:rPr lang="en-US" sz="2700" dirty="0">
                <a:ea typeface="+mn-lt"/>
                <a:cs typeface="+mn-lt"/>
              </a:rPr>
              <a:t> that fairly summarizes relevant evidence, in electronic format or hard copy, with </a:t>
            </a:r>
            <a:r>
              <a:rPr lang="en-US" sz="2700" b="1" dirty="0">
                <a:ea typeface="+mn-lt"/>
                <a:cs typeface="+mn-lt"/>
              </a:rPr>
              <a:t>at least 10 days</a:t>
            </a:r>
            <a:r>
              <a:rPr lang="en-US" sz="2700" dirty="0">
                <a:ea typeface="+mn-lt"/>
                <a:cs typeface="+mn-lt"/>
              </a:rPr>
              <a:t> for the parties to respond.</a:t>
            </a:r>
          </a:p>
          <a:p>
            <a:pPr marL="457200" lvl="1" indent="0">
              <a:buNone/>
            </a:pPr>
            <a:endParaRPr lang="en-US" sz="2200" dirty="0"/>
          </a:p>
        </p:txBody>
      </p:sp>
    </p:spTree>
    <p:extLst>
      <p:ext uri="{BB962C8B-B14F-4D97-AF65-F5344CB8AC3E}">
        <p14:creationId xmlns:p14="http://schemas.microsoft.com/office/powerpoint/2010/main" val="37392270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1B199-ECEA-4032-AB4B-5EB49F60A6BE}"/>
              </a:ext>
            </a:extLst>
          </p:cNvPr>
          <p:cNvSpPr>
            <a:spLocks noGrp="1"/>
          </p:cNvSpPr>
          <p:nvPr>
            <p:ph type="title"/>
          </p:nvPr>
        </p:nvSpPr>
        <p:spPr>
          <a:xfrm>
            <a:off x="1088544" y="184260"/>
            <a:ext cx="10018713" cy="823912"/>
          </a:xfrm>
        </p:spPr>
        <p:txBody>
          <a:bodyPr/>
          <a:lstStyle/>
          <a:p>
            <a:r>
              <a:rPr lang="en-US" dirty="0"/>
              <a:t>Mandatory Dismissal of Complaint</a:t>
            </a:r>
          </a:p>
        </p:txBody>
      </p:sp>
      <p:sp>
        <p:nvSpPr>
          <p:cNvPr id="3" name="Content Placeholder 2">
            <a:extLst>
              <a:ext uri="{FF2B5EF4-FFF2-40B4-BE49-F238E27FC236}">
                <a16:creationId xmlns:a16="http://schemas.microsoft.com/office/drawing/2014/main" id="{97892878-CC46-4EAA-BE31-FA516ED14DAC}"/>
              </a:ext>
            </a:extLst>
          </p:cNvPr>
          <p:cNvSpPr>
            <a:spLocks noGrp="1"/>
          </p:cNvSpPr>
          <p:nvPr>
            <p:ph idx="1"/>
          </p:nvPr>
        </p:nvSpPr>
        <p:spPr>
          <a:xfrm>
            <a:off x="240603" y="1383711"/>
            <a:ext cx="11710794" cy="4565425"/>
          </a:xfrm>
        </p:spPr>
        <p:txBody>
          <a:bodyPr vert="horz" lIns="91440" tIns="45720" rIns="91440" bIns="45720" rtlCol="0" anchor="ctr">
            <a:noAutofit/>
          </a:bodyPr>
          <a:lstStyle/>
          <a:p>
            <a:pPr marL="457200" lvl="1" indent="0">
              <a:buNone/>
            </a:pPr>
            <a:r>
              <a:rPr lang="en-US" sz="2800" dirty="0">
                <a:ea typeface="+mn-lt"/>
                <a:cs typeface="+mn-lt"/>
              </a:rPr>
              <a:t>Schools </a:t>
            </a:r>
            <a:r>
              <a:rPr lang="en-US" sz="2800" b="1" dirty="0">
                <a:ea typeface="+mn-lt"/>
                <a:cs typeface="+mn-lt"/>
              </a:rPr>
              <a:t>must dismiss</a:t>
            </a:r>
            <a:r>
              <a:rPr lang="en-US" sz="2800" dirty="0">
                <a:ea typeface="+mn-lt"/>
                <a:cs typeface="+mn-lt"/>
              </a:rPr>
              <a:t> allegations of conduct that:</a:t>
            </a:r>
          </a:p>
          <a:p>
            <a:pPr marL="971550" lvl="1" indent="-514350">
              <a:buFont typeface="+mj-lt"/>
              <a:buAutoNum type="arabicPeriod"/>
            </a:pPr>
            <a:r>
              <a:rPr lang="en-US" sz="2800" dirty="0">
                <a:ea typeface="+mn-lt"/>
                <a:cs typeface="+mn-lt"/>
              </a:rPr>
              <a:t>do not meet the new definition of sexual harassment  </a:t>
            </a:r>
          </a:p>
          <a:p>
            <a:pPr marL="971550" lvl="1" indent="-514350">
              <a:buFont typeface="+mj-lt"/>
              <a:buAutoNum type="arabicPeriod"/>
            </a:pPr>
            <a:r>
              <a:rPr lang="en-US" sz="2800" dirty="0">
                <a:ea typeface="+mn-lt"/>
                <a:cs typeface="+mn-lt"/>
              </a:rPr>
              <a:t>did not occur in a school’s education program or activity </a:t>
            </a:r>
          </a:p>
          <a:p>
            <a:pPr marL="971550" lvl="1" indent="-514350">
              <a:buFont typeface="+mj-lt"/>
              <a:buAutoNum type="arabicPeriod"/>
            </a:pPr>
            <a:r>
              <a:rPr lang="en-US" sz="2800" dirty="0">
                <a:ea typeface="+mn-lt"/>
                <a:cs typeface="+mn-lt"/>
              </a:rPr>
              <a:t>not against a person in the U.S. </a:t>
            </a:r>
          </a:p>
          <a:p>
            <a:pPr lvl="2"/>
            <a:r>
              <a:rPr lang="en-US" sz="2800" u="sng" dirty="0">
                <a:ea typeface="+mn-lt"/>
                <a:cs typeface="+mn-lt"/>
              </a:rPr>
              <a:t>NOTE:</a:t>
            </a:r>
            <a:r>
              <a:rPr lang="en-US" sz="2800" dirty="0">
                <a:ea typeface="+mn-lt"/>
                <a:cs typeface="+mn-lt"/>
              </a:rPr>
              <a:t> such dismissal is only for Title IX purposes and </a:t>
            </a:r>
            <a:r>
              <a:rPr lang="en-US" sz="2800" b="1" dirty="0">
                <a:ea typeface="+mn-lt"/>
                <a:cs typeface="+mn-lt"/>
              </a:rPr>
              <a:t>does not</a:t>
            </a:r>
            <a:r>
              <a:rPr lang="en-US" sz="2800" dirty="0">
                <a:ea typeface="+mn-lt"/>
                <a:cs typeface="+mn-lt"/>
              </a:rPr>
              <a:t> preclude the school from addressing the conduct in any manner the school deems appropriate.</a:t>
            </a:r>
          </a:p>
          <a:p>
            <a:pPr lvl="1"/>
            <a:endParaRPr lang="en-US" dirty="0"/>
          </a:p>
        </p:txBody>
      </p:sp>
    </p:spTree>
    <p:extLst>
      <p:ext uri="{BB962C8B-B14F-4D97-AF65-F5344CB8AC3E}">
        <p14:creationId xmlns:p14="http://schemas.microsoft.com/office/powerpoint/2010/main" val="1303884064"/>
      </p:ext>
    </p:extLst>
  </p:cSld>
  <p:clrMapOvr>
    <a:masterClrMapping/>
  </p:clrMapOvr>
</p:sld>
</file>

<file path=ppt/theme/theme1.xml><?xml version="1.0" encoding="utf-8"?>
<a:theme xmlns:a="http://schemas.openxmlformats.org/drawingml/2006/main" name="3DFloatVTI">
  <a:themeElements>
    <a:clrScheme name="Float">
      <a:dk1>
        <a:sysClr val="windowText" lastClr="000000"/>
      </a:dk1>
      <a:lt1>
        <a:sysClr val="window" lastClr="FFFFFF"/>
      </a:lt1>
      <a:dk2>
        <a:srgbClr val="1B192E"/>
      </a:dk2>
      <a:lt2>
        <a:srgbClr val="EAE5EB"/>
      </a:lt2>
      <a:accent1>
        <a:srgbClr val="13BE89"/>
      </a:accent1>
      <a:accent2>
        <a:srgbClr val="12B1BF"/>
      </a:accent2>
      <a:accent3>
        <a:srgbClr val="D40AA8"/>
      </a:accent3>
      <a:accent4>
        <a:srgbClr val="B86E62"/>
      </a:accent4>
      <a:accent5>
        <a:srgbClr val="A3A3C1"/>
      </a:accent5>
      <a:accent6>
        <a:srgbClr val="37335B"/>
      </a:accent6>
      <a:hlink>
        <a:srgbClr val="0066FF"/>
      </a:hlink>
      <a:folHlink>
        <a:srgbClr val="666699"/>
      </a:folHlink>
    </a:clrScheme>
    <a:fontScheme name="Float">
      <a:majorFont>
        <a:latin typeface="Walbaum Display"/>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3DFloatVTI" id="{F59BA300-ED19-4B39-9AE3-7882B1DE8B78}" vid="{0FEC63E3-719F-4F50-9F1E-5B8BAF39109A}"/>
    </a:ext>
  </a:extLst>
</a:theme>
</file>

<file path=ppt/theme/theme2.xml><?xml version="1.0" encoding="utf-8"?>
<a:theme xmlns:a="http://schemas.openxmlformats.org/drawingml/2006/main" name="BrushVTI">
  <a:themeElements>
    <a:clrScheme name="AnalogousFromDarkSeedLeftStep">
      <a:dk1>
        <a:srgbClr val="000000"/>
      </a:dk1>
      <a:lt1>
        <a:srgbClr val="FFFFFF"/>
      </a:lt1>
      <a:dk2>
        <a:srgbClr val="243B41"/>
      </a:dk2>
      <a:lt2>
        <a:srgbClr val="E3E8E2"/>
      </a:lt2>
      <a:accent1>
        <a:srgbClr val="B24DC3"/>
      </a:accent1>
      <a:accent2>
        <a:srgbClr val="7B4CB8"/>
      </a:accent2>
      <a:accent3>
        <a:srgbClr val="5A58C7"/>
      </a:accent3>
      <a:accent4>
        <a:srgbClr val="3B6AB1"/>
      </a:accent4>
      <a:accent5>
        <a:srgbClr val="4DADC3"/>
      </a:accent5>
      <a:accent6>
        <a:srgbClr val="3BB196"/>
      </a:accent6>
      <a:hlink>
        <a:srgbClr val="3C8AB5"/>
      </a:hlink>
      <a:folHlink>
        <a:srgbClr val="828282"/>
      </a:folHlink>
    </a:clrScheme>
    <a:fontScheme name="Custom 3">
      <a:majorFont>
        <a:latin typeface="Elephant"/>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VTI" id="{7102FA3A-9D7B-4497-8C4B-FB535AAFDE06}" vid="{C6D41F62-6FAB-440A-BEC7-CB7BF190811F}"/>
    </a:ext>
  </a:extLst>
</a:theme>
</file>

<file path=docProps/app.xml><?xml version="1.0" encoding="utf-8"?>
<Properties xmlns="http://schemas.openxmlformats.org/officeDocument/2006/extended-properties" xmlns:vt="http://schemas.openxmlformats.org/officeDocument/2006/docPropsVTypes">
  <Template>office theme</Template>
  <TotalTime>1391</TotalTime>
  <Words>3056</Words>
  <Application>Microsoft Macintosh PowerPoint</Application>
  <PresentationFormat>Widescreen</PresentationFormat>
  <Paragraphs>242</Paragraphs>
  <Slides>36</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36</vt:i4>
      </vt:variant>
    </vt:vector>
  </HeadingPairs>
  <TitlesOfParts>
    <vt:vector size="43" baseType="lpstr">
      <vt:lpstr>Arial</vt:lpstr>
      <vt:lpstr>Century Gothic</vt:lpstr>
      <vt:lpstr>Elephant</vt:lpstr>
      <vt:lpstr>Gill Sans MT</vt:lpstr>
      <vt:lpstr>Walbaum Display</vt:lpstr>
      <vt:lpstr>3DFloatVTI</vt:lpstr>
      <vt:lpstr>BrushVTI</vt:lpstr>
      <vt:lpstr>Title IX Compliance: Investigations</vt:lpstr>
      <vt:lpstr>Housekeeping</vt:lpstr>
      <vt:lpstr>Objectives</vt:lpstr>
      <vt:lpstr>Key Definitions</vt:lpstr>
      <vt:lpstr>New Sexual Harassment Definition</vt:lpstr>
      <vt:lpstr>Scope of Responsibility If Conduct Not Covered By Title IX</vt:lpstr>
      <vt:lpstr>Investigation Guidelines</vt:lpstr>
      <vt:lpstr>Investigative Report Timelines</vt:lpstr>
      <vt:lpstr>Mandatory Dismissal of Complaint</vt:lpstr>
      <vt:lpstr>Discretionary Dismissal of Complaint</vt:lpstr>
      <vt:lpstr>Complaint Consolidation</vt:lpstr>
      <vt:lpstr>Evidentiary Standard</vt:lpstr>
      <vt:lpstr>Privacy: Certain Evidence Off Limits</vt:lpstr>
      <vt:lpstr>Step by Step</vt:lpstr>
      <vt:lpstr>Handling Title IX Complaints</vt:lpstr>
      <vt:lpstr>Step 1: Assess the Situation - Immediately</vt:lpstr>
      <vt:lpstr>Step 2: Evaluate Appropriate Interim Measures – Immediately and Ongoing</vt:lpstr>
      <vt:lpstr>Step 2 Continued: Evaluate Appropriate Interim Supportive Measures for Complainant– Immediately and Ongoing</vt:lpstr>
      <vt:lpstr>Step 3: Establish Timelines and Initiate an Investigation </vt:lpstr>
      <vt:lpstr>Step 4: Interviews</vt:lpstr>
      <vt:lpstr>Step 4: Interview Cont.</vt:lpstr>
      <vt:lpstr>Step 4: Interviews Cont.</vt:lpstr>
      <vt:lpstr>Be Sure to Ask the Right Questions</vt:lpstr>
      <vt:lpstr>Step 4: Interview Complainant</vt:lpstr>
      <vt:lpstr>Step 4: Witnesses, and Respondent</vt:lpstr>
      <vt:lpstr>Step 4: Interview Tips</vt:lpstr>
      <vt:lpstr>Step 5: Prepare a Investigative Report/Summary </vt:lpstr>
      <vt:lpstr>Step 5: The Investigation Findings/Report</vt:lpstr>
      <vt:lpstr>Step 6: Decision-Maker </vt:lpstr>
      <vt:lpstr>Step 6: Decision-Maker  Determinations on the Evidence </vt:lpstr>
      <vt:lpstr>Step 6: Decision-Makers Written Determination </vt:lpstr>
      <vt:lpstr> Appeals Process</vt:lpstr>
      <vt:lpstr>Step 7: Record Keeping</vt:lpstr>
      <vt:lpstr>Informal Resolution</vt:lpstr>
      <vt:lpstr>Retaliation Prohibited</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michael stella</cp:lastModifiedBy>
  <cp:revision>2203</cp:revision>
  <dcterms:created xsi:type="dcterms:W3CDTF">2020-07-23T13:03:27Z</dcterms:created>
  <dcterms:modified xsi:type="dcterms:W3CDTF">2021-01-13T20:56:12Z</dcterms:modified>
</cp:coreProperties>
</file>